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9" r:id="rId3"/>
  </p:sldMasterIdLst>
  <p:notesMasterIdLst>
    <p:notesMasterId r:id="rId36"/>
  </p:notesMasterIdLst>
  <p:sldIdLst>
    <p:sldId id="256" r:id="rId4"/>
    <p:sldId id="357" r:id="rId5"/>
    <p:sldId id="359" r:id="rId6"/>
    <p:sldId id="259" r:id="rId7"/>
    <p:sldId id="286" r:id="rId8"/>
    <p:sldId id="415" r:id="rId9"/>
    <p:sldId id="465" r:id="rId10"/>
    <p:sldId id="464" r:id="rId11"/>
    <p:sldId id="420" r:id="rId12"/>
    <p:sldId id="438" r:id="rId13"/>
    <p:sldId id="432" r:id="rId14"/>
    <p:sldId id="421" r:id="rId15"/>
    <p:sldId id="294" r:id="rId16"/>
    <p:sldId id="431" r:id="rId17"/>
    <p:sldId id="404" r:id="rId18"/>
    <p:sldId id="417" r:id="rId19"/>
    <p:sldId id="360" r:id="rId20"/>
    <p:sldId id="466" r:id="rId21"/>
    <p:sldId id="361" r:id="rId22"/>
    <p:sldId id="362" r:id="rId23"/>
    <p:sldId id="406" r:id="rId24"/>
    <p:sldId id="364" r:id="rId25"/>
    <p:sldId id="463" r:id="rId26"/>
    <p:sldId id="470" r:id="rId27"/>
    <p:sldId id="471" r:id="rId28"/>
    <p:sldId id="306" r:id="rId29"/>
    <p:sldId id="472" r:id="rId30"/>
    <p:sldId id="473" r:id="rId31"/>
    <p:sldId id="474" r:id="rId32"/>
    <p:sldId id="475" r:id="rId33"/>
    <p:sldId id="290" r:id="rId34"/>
    <p:sldId id="366" r:id="rId35"/>
  </p:sldIdLst>
  <p:sldSz cx="12192000" cy="6858000"/>
  <p:notesSz cx="6797675" cy="9928225"/>
  <p:embeddedFontLst>
    <p:embeddedFont>
      <p:font typeface="Calibri" panose="020F0502020204030204" pitchFamily="34" charset="0"/>
      <p:regular r:id="rId37"/>
      <p:bold r:id="rId38"/>
      <p:italic r:id="rId39"/>
      <p:boldItalic r:id="rId40"/>
    </p:embeddedFont>
    <p:embeddedFont>
      <p:font typeface="Impact" panose="020B0806030902050204" pitchFamily="34" charset="0"/>
      <p:regular r:id="rId41"/>
    </p:embeddedFont>
    <p:embeddedFont>
      <p:font typeface="Nixie One" panose="020B0604020202020204" charset="0"/>
      <p:regular r:id="rId42"/>
    </p:embeddedFont>
    <p:embeddedFont>
      <p:font typeface="Roboto Condensed" panose="020B0604020202020204" charset="0"/>
      <p:regular r:id="rId43"/>
      <p:bold r:id="rId44"/>
      <p:italic r:id="rId45"/>
      <p:boldItalic r:id="rId46"/>
    </p:embeddedFont>
    <p:embeddedFont>
      <p:font typeface="Roboto Condensed Light" panose="020B0604020202020204" charset="0"/>
      <p:regular r:id="rId47"/>
      <p:italic r:id="rId48"/>
    </p:embeddedFont>
    <p:embeddedFont>
      <p:font typeface="Roboto Slab" panose="020B0604020202020204" charset="0"/>
      <p:regular r:id="rId49"/>
      <p:bold r:id="rId50"/>
    </p:embeddedFont>
    <p:embeddedFont>
      <p:font typeface="Trebuchet MS" panose="020B0603020202020204" pitchFamily="34" charset="0"/>
      <p:regular r:id="rId51"/>
      <p:bold r:id="rId52"/>
      <p:italic r:id="rId53"/>
      <p:boldItalic r:id="rId54"/>
    </p:embeddedFont>
    <p:embeddedFont>
      <p:font typeface="Wingdings 3" panose="05040102010807070707" pitchFamily="18" charset="2"/>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35F"/>
    <a:srgbClr val="92BAC2"/>
    <a:srgbClr val="CAD9EA"/>
    <a:srgbClr val="DC8271"/>
    <a:srgbClr val="18637B"/>
    <a:srgbClr val="3B8D61"/>
    <a:srgbClr val="598AB0"/>
    <a:srgbClr val="42A3E8"/>
    <a:srgbClr val="666666"/>
    <a:srgbClr val="124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548983-DE74-495B-A0CC-682494F8D801}">
  <a:tblStyle styleId="{17548983-DE74-495B-A0CC-682494F8D801}"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357" autoAdjust="0"/>
  </p:normalViewPr>
  <p:slideViewPr>
    <p:cSldViewPr snapToGrid="0">
      <p:cViewPr varScale="1">
        <p:scale>
          <a:sx n="62" d="100"/>
          <a:sy n="62" d="100"/>
        </p:scale>
        <p:origin x="9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rgbClr val="FFFF00"/>
                </a:solidFill>
                <a:latin typeface="+mn-lt"/>
                <a:ea typeface="+mn-ea"/>
                <a:cs typeface="+mn-cs"/>
              </a:defRPr>
            </a:pPr>
            <a:r>
              <a:rPr lang="tr-TR" sz="2400" b="1" dirty="0">
                <a:solidFill>
                  <a:srgbClr val="FFFF00"/>
                </a:solidFill>
              </a:rPr>
              <a:t>Karabük</a:t>
            </a:r>
            <a:r>
              <a:rPr lang="tr-TR" sz="2400" b="1" baseline="0" dirty="0">
                <a:solidFill>
                  <a:srgbClr val="FFFF00"/>
                </a:solidFill>
              </a:rPr>
              <a:t> Üniversitesi Öğrenci Sayısı</a:t>
            </a:r>
            <a:endParaRPr lang="tr-TR" sz="2400" b="1" dirty="0">
              <a:solidFill>
                <a:srgbClr val="FFFF00"/>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rgbClr val="FFFF00"/>
              </a:solidFill>
              <a:latin typeface="+mn-lt"/>
              <a:ea typeface="+mn-ea"/>
              <a:cs typeface="+mn-cs"/>
            </a:defRPr>
          </a:pPr>
          <a:endParaRPr lang="tr-T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97B-41CF-92E1-69566CCBA7A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97B-41CF-92E1-69566CCBA7A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97B-41CF-92E1-69566CCBA7A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97B-41CF-92E1-69566CCBA7A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97B-41CF-92E1-69566CCBA7A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97B-41CF-92E1-69566CCBA7A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97B-41CF-92E1-69566CCBA7AD}"/>
              </c:ext>
            </c:extLst>
          </c:dPt>
          <c:dLbls>
            <c:spPr>
              <a:noFill/>
              <a:ln>
                <a:noFill/>
              </a:ln>
              <a:effectLst/>
            </c:spPr>
            <c:txPr>
              <a:bodyPr rot="0" spcFirstLastPara="1" vertOverflow="ellipsis" vert="horz" wrap="square" anchor="ctr" anchorCtr="1"/>
              <a:lstStyle/>
              <a:p>
                <a:pPr>
                  <a:defRPr sz="1600" b="0" i="0" u="none" strike="noStrike" kern="1200" baseline="0">
                    <a:solidFill>
                      <a:srgbClr val="F5E35F"/>
                    </a:solidFill>
                    <a:latin typeface="+mn-lt"/>
                    <a:ea typeface="+mn-ea"/>
                    <a:cs typeface="+mn-cs"/>
                  </a:defRPr>
                </a:pPr>
                <a:endParaRPr lang="tr-T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[Öğenci_Sayıları.xls]Sayfa6!$A$1:$G$1</c:f>
              <c:strCache>
                <c:ptCount val="7"/>
                <c:pt idx="0">
                  <c:v>ÖnLisans</c:v>
                </c:pt>
                <c:pt idx="1">
                  <c:v>Lisans</c:v>
                </c:pt>
                <c:pt idx="2">
                  <c:v>Yüksek Lisans</c:v>
                </c:pt>
                <c:pt idx="3">
                  <c:v>Doktora</c:v>
                </c:pt>
                <c:pt idx="4">
                  <c:v>Uzaktan Eğitim-ÖnLisans</c:v>
                </c:pt>
                <c:pt idx="5">
                  <c:v>Uzaktan Eğitim-Lisans</c:v>
                </c:pt>
                <c:pt idx="6">
                  <c:v>Uzaktan Eğitim-Yüksek Lisans</c:v>
                </c:pt>
              </c:strCache>
            </c:strRef>
          </c:cat>
          <c:val>
            <c:numRef>
              <c:f>[Öğenci_Sayıları.xls]Sayfa6!$A$2:$G$2</c:f>
              <c:numCache>
                <c:formatCode>#,##0</c:formatCode>
                <c:ptCount val="7"/>
                <c:pt idx="0">
                  <c:v>13107</c:v>
                </c:pt>
                <c:pt idx="1">
                  <c:v>34368</c:v>
                </c:pt>
                <c:pt idx="2">
                  <c:v>2296</c:v>
                </c:pt>
                <c:pt idx="3" formatCode="General">
                  <c:v>400</c:v>
                </c:pt>
                <c:pt idx="4" formatCode="General">
                  <c:v>896</c:v>
                </c:pt>
                <c:pt idx="5" formatCode="General">
                  <c:v>903</c:v>
                </c:pt>
                <c:pt idx="6" formatCode="General">
                  <c:v>536</c:v>
                </c:pt>
              </c:numCache>
            </c:numRef>
          </c:val>
          <c:extLst>
            <c:ext xmlns:c16="http://schemas.microsoft.com/office/drawing/2014/chart" uri="{C3380CC4-5D6E-409C-BE32-E72D297353CC}">
              <c16:uniqueId val="{0000000E-697B-41CF-92E1-69566CCBA7AD}"/>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17645234096240175"/>
          <c:y val="0.70874724098579878"/>
          <c:w val="0.71820698265032168"/>
          <c:h val="0.27771420104118971"/>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F5E35F"/>
              </a:solidFill>
              <a:latin typeface="+mn-lt"/>
              <a:ea typeface="+mn-ea"/>
              <a:cs typeface="+mn-cs"/>
            </a:defRPr>
          </a:pPr>
          <a:endParaRPr lang="tr-TR"/>
        </a:p>
      </c:txPr>
    </c:legend>
    <c:plotVisOnly val="1"/>
    <c:dispBlanksAs val="gap"/>
    <c:showDLblsOverMax val="0"/>
  </c:chart>
  <c:spPr>
    <a:noFill/>
    <a:ln>
      <a:noFill/>
    </a:ln>
    <a:effectLst/>
  </c:spPr>
  <c:txPr>
    <a:bodyPr/>
    <a:lstStyle/>
    <a:p>
      <a:pPr>
        <a:defRPr sz="1600"/>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8E860B-DBCC-4AD1-A36F-43E3F73EC637}" type="doc">
      <dgm:prSet loTypeId="urn:microsoft.com/office/officeart/2005/8/layout/hList1" loCatId="list" qsTypeId="urn:microsoft.com/office/officeart/2005/8/quickstyle/simple2" qsCatId="simple" csTypeId="urn:microsoft.com/office/officeart/2005/8/colors/colorful3" csCatId="colorful" phldr="1"/>
      <dgm:spPr/>
      <dgm:t>
        <a:bodyPr/>
        <a:lstStyle/>
        <a:p>
          <a:endParaRPr lang="tr-TR"/>
        </a:p>
      </dgm:t>
    </dgm:pt>
    <dgm:pt modelId="{24C1E3CF-FA3B-472C-9A34-66D004B3C9DC}">
      <dgm:prSet phldrT="[Metin]" custT="1"/>
      <dgm:spPr/>
      <dgm:t>
        <a:bodyPr/>
        <a:lstStyle/>
        <a:p>
          <a:pPr rtl="0"/>
          <a:r>
            <a:rPr lang="tr-TR" sz="1400" b="0" dirty="0">
              <a:latin typeface="Roboto Slab" panose="020B0604020202020204" charset="0"/>
              <a:ea typeface="Roboto Slab" panose="020B0604020202020204" charset="0"/>
            </a:rPr>
            <a:t>Enstitüler</a:t>
          </a:r>
          <a:endParaRPr lang="tr-TR" sz="1400" dirty="0"/>
        </a:p>
      </dgm:t>
    </dgm:pt>
    <dgm:pt modelId="{BAE2B938-823A-4EDE-8842-403FBFFEA70B}" type="parTrans" cxnId="{BFAE2AEB-75E5-48A0-99C4-2233B33CC250}">
      <dgm:prSet/>
      <dgm:spPr/>
      <dgm:t>
        <a:bodyPr/>
        <a:lstStyle/>
        <a:p>
          <a:endParaRPr lang="tr-TR"/>
        </a:p>
      </dgm:t>
    </dgm:pt>
    <dgm:pt modelId="{45B42356-0293-4E0B-8FCC-2862C45329BB}" type="sibTrans" cxnId="{BFAE2AEB-75E5-48A0-99C4-2233B33CC250}">
      <dgm:prSet/>
      <dgm:spPr/>
      <dgm:t>
        <a:bodyPr/>
        <a:lstStyle/>
        <a:p>
          <a:endParaRPr lang="tr-TR"/>
        </a:p>
      </dgm:t>
    </dgm:pt>
    <dgm:pt modelId="{08158A7C-B83D-41CC-86A6-F8042403CC58}">
      <dgm:prSet phldrT="[Metin]" custT="1"/>
      <dgm:spPr/>
      <dgm:t>
        <a:bodyPr/>
        <a:lstStyle/>
        <a:p>
          <a:r>
            <a:rPr lang="tr-TR" sz="1400" dirty="0"/>
            <a:t>Fakülteler</a:t>
          </a:r>
        </a:p>
      </dgm:t>
    </dgm:pt>
    <dgm:pt modelId="{9BF6DA8E-DD85-408D-B123-8610AEA9B17B}" type="parTrans" cxnId="{A6001EF3-8F2C-4119-92D9-02E7B3382E84}">
      <dgm:prSet/>
      <dgm:spPr/>
      <dgm:t>
        <a:bodyPr/>
        <a:lstStyle/>
        <a:p>
          <a:endParaRPr lang="tr-TR"/>
        </a:p>
      </dgm:t>
    </dgm:pt>
    <dgm:pt modelId="{8CE3242E-8570-4662-B32D-B55A5084CDC6}" type="sibTrans" cxnId="{A6001EF3-8F2C-4119-92D9-02E7B3382E84}">
      <dgm:prSet/>
      <dgm:spPr/>
      <dgm:t>
        <a:bodyPr/>
        <a:lstStyle/>
        <a:p>
          <a:endParaRPr lang="tr-TR"/>
        </a:p>
      </dgm:t>
    </dgm:pt>
    <dgm:pt modelId="{83DA80E8-011A-4ACD-B0E8-7035796DF5F6}">
      <dgm:prSet phldrT="[Metin]"/>
      <dgm:spPr/>
      <dgm:t>
        <a:bodyPr/>
        <a:lstStyle/>
        <a:p>
          <a:pPr rtl="0">
            <a:lnSpc>
              <a:spcPct val="100000"/>
            </a:lnSpc>
          </a:pPr>
          <a:r>
            <a:rPr lang="tr-TR" b="1" i="0" u="none" dirty="0"/>
            <a:t>Teknik Eğitim</a:t>
          </a:r>
          <a:endParaRPr lang="tr-TR" b="1" dirty="0"/>
        </a:p>
      </dgm:t>
    </dgm:pt>
    <dgm:pt modelId="{397C4900-3FD6-4A75-A31C-301714E373E6}" type="parTrans" cxnId="{E5D00A7E-DAAA-48EF-AB84-99C8269F6916}">
      <dgm:prSet/>
      <dgm:spPr/>
      <dgm:t>
        <a:bodyPr/>
        <a:lstStyle/>
        <a:p>
          <a:endParaRPr lang="tr-TR"/>
        </a:p>
      </dgm:t>
    </dgm:pt>
    <dgm:pt modelId="{4580E6B5-D5CF-4ECB-BD75-2C9260470E19}" type="sibTrans" cxnId="{E5D00A7E-DAAA-48EF-AB84-99C8269F6916}">
      <dgm:prSet/>
      <dgm:spPr/>
      <dgm:t>
        <a:bodyPr/>
        <a:lstStyle/>
        <a:p>
          <a:endParaRPr lang="tr-TR"/>
        </a:p>
      </dgm:t>
    </dgm:pt>
    <dgm:pt modelId="{CF1B5F38-1FB9-458F-865E-150F71504787}">
      <dgm:prSet phldrT="[Metin]" custT="1"/>
      <dgm:spPr/>
      <dgm:t>
        <a:bodyPr/>
        <a:lstStyle/>
        <a:p>
          <a:r>
            <a:rPr lang="tr-TR" sz="1400" dirty="0"/>
            <a:t>Yüksek Okullar</a:t>
          </a:r>
        </a:p>
      </dgm:t>
    </dgm:pt>
    <dgm:pt modelId="{9AD87F4B-B40A-4475-8529-56A66A12CB53}" type="parTrans" cxnId="{B1DD7CC9-A6CE-4D2B-B22E-8FA806684629}">
      <dgm:prSet/>
      <dgm:spPr/>
      <dgm:t>
        <a:bodyPr/>
        <a:lstStyle/>
        <a:p>
          <a:endParaRPr lang="tr-TR"/>
        </a:p>
      </dgm:t>
    </dgm:pt>
    <dgm:pt modelId="{EF994712-84BF-41C7-B329-89019BA7CA90}" type="sibTrans" cxnId="{B1DD7CC9-A6CE-4D2B-B22E-8FA806684629}">
      <dgm:prSet/>
      <dgm:spPr/>
      <dgm:t>
        <a:bodyPr/>
        <a:lstStyle/>
        <a:p>
          <a:endParaRPr lang="tr-TR"/>
        </a:p>
      </dgm:t>
    </dgm:pt>
    <dgm:pt modelId="{0128145F-1263-400E-8D1D-E6DC84A2A1DC}">
      <dgm:prSet phldrT="[Metin]" custT="1"/>
      <dgm:spPr/>
      <dgm:t>
        <a:bodyPr/>
        <a:lstStyle/>
        <a:p>
          <a:pPr rtl="0">
            <a:lnSpc>
              <a:spcPct val="100000"/>
            </a:lnSpc>
          </a:pPr>
          <a:r>
            <a:rPr lang="tr-TR" sz="1400" b="0" i="0" u="none" dirty="0">
              <a:latin typeface="Roboto Slab" panose="020B0604020202020204" charset="0"/>
              <a:ea typeface="Roboto Slab" panose="020B0604020202020204" charset="0"/>
            </a:rPr>
            <a:t>Sağlık Bilimleri</a:t>
          </a:r>
          <a:endParaRPr lang="tr-TR" sz="1400" b="0" dirty="0">
            <a:latin typeface="Roboto Slab" panose="020B0604020202020204" charset="0"/>
            <a:ea typeface="Roboto Slab" panose="020B0604020202020204" charset="0"/>
          </a:endParaRPr>
        </a:p>
      </dgm:t>
    </dgm:pt>
    <dgm:pt modelId="{4A0D0586-F0E7-4B5D-82A2-27242557CF67}" type="parTrans" cxnId="{21F2CE86-D2B9-4149-BC47-D47264B95862}">
      <dgm:prSet/>
      <dgm:spPr/>
      <dgm:t>
        <a:bodyPr/>
        <a:lstStyle/>
        <a:p>
          <a:endParaRPr lang="tr-TR"/>
        </a:p>
      </dgm:t>
    </dgm:pt>
    <dgm:pt modelId="{074E2C4A-EF39-406D-99CF-9566D50E7DB9}" type="sibTrans" cxnId="{21F2CE86-D2B9-4149-BC47-D47264B95862}">
      <dgm:prSet/>
      <dgm:spPr/>
      <dgm:t>
        <a:bodyPr/>
        <a:lstStyle/>
        <a:p>
          <a:endParaRPr lang="tr-TR"/>
        </a:p>
      </dgm:t>
    </dgm:pt>
    <dgm:pt modelId="{121B3A3A-5375-487D-8C40-E24AD5C30409}">
      <dgm:prSet phldrT="[Metin]" custT="1"/>
      <dgm:spPr/>
      <dgm:t>
        <a:bodyPr/>
        <a:lstStyle/>
        <a:p>
          <a:r>
            <a:rPr lang="tr-TR" sz="1400" dirty="0" err="1"/>
            <a:t>Mes</a:t>
          </a:r>
          <a:r>
            <a:rPr lang="tr-TR" sz="1400" dirty="0"/>
            <a:t>. Yük. Okulları</a:t>
          </a:r>
        </a:p>
      </dgm:t>
    </dgm:pt>
    <dgm:pt modelId="{6EABF8A9-309B-430F-98A5-6759E5BB4E4A}" type="parTrans" cxnId="{32822B5A-83D3-4D8A-A10C-185E7A48BA3C}">
      <dgm:prSet/>
      <dgm:spPr/>
      <dgm:t>
        <a:bodyPr/>
        <a:lstStyle/>
        <a:p>
          <a:endParaRPr lang="tr-TR"/>
        </a:p>
      </dgm:t>
    </dgm:pt>
    <dgm:pt modelId="{E0431BA8-57D7-43C7-9085-FF6761BA138E}" type="sibTrans" cxnId="{32822B5A-83D3-4D8A-A10C-185E7A48BA3C}">
      <dgm:prSet/>
      <dgm:spPr/>
      <dgm:t>
        <a:bodyPr/>
        <a:lstStyle/>
        <a:p>
          <a:endParaRPr lang="tr-TR"/>
        </a:p>
      </dgm:t>
    </dgm:pt>
    <dgm:pt modelId="{57091758-4A5E-44C2-AA0F-582A144F0F7C}">
      <dgm:prSet phldrT="[Metin]" custT="1"/>
      <dgm:spPr/>
      <dgm:t>
        <a:bodyPr/>
        <a:lstStyle/>
        <a:p>
          <a:pPr rtl="0"/>
          <a:r>
            <a:rPr lang="tr-TR" sz="1400" b="0" dirty="0">
              <a:solidFill>
                <a:schemeClr val="dk1"/>
              </a:solidFill>
              <a:latin typeface="Roboto Slab" panose="020B0604020202020204" charset="0"/>
              <a:ea typeface="Roboto Slab" panose="020B0604020202020204" charset="0"/>
              <a:cs typeface="Times New Roman" pitchFamily="18" charset="0"/>
            </a:rPr>
            <a:t>Sağlık Bilimleri</a:t>
          </a:r>
          <a:endParaRPr lang="tr-TR" sz="1400" b="0" dirty="0">
            <a:latin typeface="Roboto Slab" panose="020B0604020202020204" charset="0"/>
            <a:ea typeface="Roboto Slab" panose="020B0604020202020204" charset="0"/>
          </a:endParaRPr>
        </a:p>
      </dgm:t>
    </dgm:pt>
    <dgm:pt modelId="{56A6BAA7-7FEC-4FCA-8C33-E55BF32181E1}" type="parTrans" cxnId="{456868D1-C1E8-49F1-ABA8-8DF697C12795}">
      <dgm:prSet/>
      <dgm:spPr/>
      <dgm:t>
        <a:bodyPr/>
        <a:lstStyle/>
        <a:p>
          <a:endParaRPr lang="tr-TR"/>
        </a:p>
      </dgm:t>
    </dgm:pt>
    <dgm:pt modelId="{6CA2653E-91D9-4187-90D0-60C28E441E45}" type="sibTrans" cxnId="{456868D1-C1E8-49F1-ABA8-8DF697C12795}">
      <dgm:prSet/>
      <dgm:spPr/>
      <dgm:t>
        <a:bodyPr/>
        <a:lstStyle/>
        <a:p>
          <a:endParaRPr lang="tr-TR"/>
        </a:p>
      </dgm:t>
    </dgm:pt>
    <dgm:pt modelId="{71F10A7B-98C5-4346-B1A5-94AB7762F54D}">
      <dgm:prSet phldrT="[Metin]" custT="1"/>
      <dgm:spPr/>
      <dgm:t>
        <a:bodyPr/>
        <a:lstStyle/>
        <a:p>
          <a:pPr rtl="0"/>
          <a:r>
            <a:rPr lang="tr-TR" sz="1400" b="1" dirty="0">
              <a:solidFill>
                <a:schemeClr val="dk1"/>
              </a:solidFill>
              <a:latin typeface="Roboto Slab" panose="020B0604020202020204" charset="0"/>
              <a:ea typeface="Roboto Slab" panose="020B0604020202020204" charset="0"/>
              <a:cs typeface="Times New Roman" pitchFamily="18" charset="0"/>
            </a:rPr>
            <a:t>Demir Çelik </a:t>
          </a:r>
          <a:endParaRPr lang="tr-TR" sz="1400" dirty="0">
            <a:latin typeface="Roboto Slab" panose="020B0604020202020204" charset="0"/>
            <a:ea typeface="Roboto Slab" panose="020B0604020202020204" charset="0"/>
          </a:endParaRPr>
        </a:p>
      </dgm:t>
    </dgm:pt>
    <dgm:pt modelId="{A7062AC3-04F6-45A9-A973-EE84477A76C4}" type="parTrans" cxnId="{C2EA0BDC-642B-479B-9364-48606264EA47}">
      <dgm:prSet/>
      <dgm:spPr/>
      <dgm:t>
        <a:bodyPr/>
        <a:lstStyle/>
        <a:p>
          <a:endParaRPr lang="tr-TR"/>
        </a:p>
      </dgm:t>
    </dgm:pt>
    <dgm:pt modelId="{31B2911F-6364-4C71-832B-7BE1F3146C7D}" type="sibTrans" cxnId="{C2EA0BDC-642B-479B-9364-48606264EA47}">
      <dgm:prSet/>
      <dgm:spPr/>
      <dgm:t>
        <a:bodyPr/>
        <a:lstStyle/>
        <a:p>
          <a:endParaRPr lang="tr-TR"/>
        </a:p>
      </dgm:t>
    </dgm:pt>
    <dgm:pt modelId="{DBC15AC5-601B-4BD0-A017-165C1141683A}">
      <dgm:prSet phldrT="[Metin]" custT="1"/>
      <dgm:spPr/>
      <dgm:t>
        <a:bodyPr/>
        <a:lstStyle/>
        <a:p>
          <a:pPr rtl="0"/>
          <a:r>
            <a:rPr lang="tr-TR" sz="1400" b="0" dirty="0">
              <a:solidFill>
                <a:schemeClr val="dk1"/>
              </a:solidFill>
              <a:latin typeface="Roboto Slab" panose="020B0604020202020204" charset="0"/>
              <a:ea typeface="Roboto Slab" panose="020B0604020202020204" charset="0"/>
              <a:cs typeface="Times New Roman" pitchFamily="18" charset="0"/>
            </a:rPr>
            <a:t>Fen Bilimleri</a:t>
          </a:r>
          <a:endParaRPr lang="tr-TR" sz="1400" b="0" dirty="0">
            <a:latin typeface="Roboto Slab" panose="020B0604020202020204" charset="0"/>
            <a:ea typeface="Roboto Slab" panose="020B0604020202020204" charset="0"/>
          </a:endParaRPr>
        </a:p>
      </dgm:t>
    </dgm:pt>
    <dgm:pt modelId="{3A2D58C8-9545-42AE-B2DD-B8746D4F2D5E}" type="parTrans" cxnId="{9F3B2549-8271-41BA-B980-A3149F3602F4}">
      <dgm:prSet/>
      <dgm:spPr/>
      <dgm:t>
        <a:bodyPr/>
        <a:lstStyle/>
        <a:p>
          <a:endParaRPr lang="tr-TR"/>
        </a:p>
      </dgm:t>
    </dgm:pt>
    <dgm:pt modelId="{F99F1E8C-8876-482C-8E6D-151B00671CDE}" type="sibTrans" cxnId="{9F3B2549-8271-41BA-B980-A3149F3602F4}">
      <dgm:prSet/>
      <dgm:spPr/>
      <dgm:t>
        <a:bodyPr/>
        <a:lstStyle/>
        <a:p>
          <a:endParaRPr lang="tr-TR"/>
        </a:p>
      </dgm:t>
    </dgm:pt>
    <dgm:pt modelId="{91E4D84A-C232-4D5E-B153-A2B1C0C5D3A7}">
      <dgm:prSet phldrT="[Metin]" custT="1"/>
      <dgm:spPr/>
      <dgm:t>
        <a:bodyPr/>
        <a:lstStyle/>
        <a:p>
          <a:pPr rtl="0"/>
          <a:r>
            <a:rPr lang="tr-TR" sz="1400" b="1" dirty="0"/>
            <a:t>Sosyal Bilimler</a:t>
          </a:r>
        </a:p>
      </dgm:t>
    </dgm:pt>
    <dgm:pt modelId="{BB1EFCAB-CB43-45A1-9A75-1C11F3FFD539}" type="parTrans" cxnId="{6CF8B9F5-CCC1-48C5-8919-ABB62C750F04}">
      <dgm:prSet/>
      <dgm:spPr/>
      <dgm:t>
        <a:bodyPr/>
        <a:lstStyle/>
        <a:p>
          <a:endParaRPr lang="tr-TR"/>
        </a:p>
      </dgm:t>
    </dgm:pt>
    <dgm:pt modelId="{C776C26F-1BE8-4BC2-AF6C-F88562F20A83}" type="sibTrans" cxnId="{6CF8B9F5-CCC1-48C5-8919-ABB62C750F04}">
      <dgm:prSet/>
      <dgm:spPr/>
      <dgm:t>
        <a:bodyPr/>
        <a:lstStyle/>
        <a:p>
          <a:endParaRPr lang="tr-TR"/>
        </a:p>
      </dgm:t>
    </dgm:pt>
    <dgm:pt modelId="{8AD5EDEE-4F72-460B-B695-ED98104CC79F}">
      <dgm:prSet/>
      <dgm:spPr/>
      <dgm:t>
        <a:bodyPr/>
        <a:lstStyle/>
        <a:p>
          <a:pPr>
            <a:lnSpc>
              <a:spcPct val="100000"/>
            </a:lnSpc>
          </a:pPr>
          <a:r>
            <a:rPr lang="tr-TR" b="0" i="0" u="none" dirty="0"/>
            <a:t>İlahiyat</a:t>
          </a:r>
          <a:endParaRPr lang="tr-TR" b="0" dirty="0"/>
        </a:p>
      </dgm:t>
    </dgm:pt>
    <dgm:pt modelId="{F95DEA42-9EA0-4F3F-AF2E-9ABA66104337}" type="parTrans" cxnId="{52DCF0D7-9F82-4B42-A182-8E1C84817A18}">
      <dgm:prSet/>
      <dgm:spPr/>
      <dgm:t>
        <a:bodyPr/>
        <a:lstStyle/>
        <a:p>
          <a:endParaRPr lang="tr-TR"/>
        </a:p>
      </dgm:t>
    </dgm:pt>
    <dgm:pt modelId="{7294DB43-7A5E-4C65-AB9F-9DCD29EF53F9}" type="sibTrans" cxnId="{52DCF0D7-9F82-4B42-A182-8E1C84817A18}">
      <dgm:prSet/>
      <dgm:spPr/>
      <dgm:t>
        <a:bodyPr/>
        <a:lstStyle/>
        <a:p>
          <a:endParaRPr lang="tr-TR"/>
        </a:p>
      </dgm:t>
    </dgm:pt>
    <dgm:pt modelId="{EE369426-384B-4747-8F20-9CCD4C4405A7}">
      <dgm:prSet/>
      <dgm:spPr/>
      <dgm:t>
        <a:bodyPr/>
        <a:lstStyle/>
        <a:p>
          <a:pPr>
            <a:lnSpc>
              <a:spcPct val="100000"/>
            </a:lnSpc>
          </a:pPr>
          <a:r>
            <a:rPr lang="tr-TR" b="1" i="0" u="none" dirty="0"/>
            <a:t>Turizm</a:t>
          </a:r>
          <a:endParaRPr lang="tr-TR" dirty="0"/>
        </a:p>
      </dgm:t>
    </dgm:pt>
    <dgm:pt modelId="{EA244125-CA99-41C2-953D-E4D4341B3087}" type="parTrans" cxnId="{88B013EC-ABC3-4B26-B808-AFA5C742FEBD}">
      <dgm:prSet/>
      <dgm:spPr/>
      <dgm:t>
        <a:bodyPr/>
        <a:lstStyle/>
        <a:p>
          <a:endParaRPr lang="tr-TR"/>
        </a:p>
      </dgm:t>
    </dgm:pt>
    <dgm:pt modelId="{5469F767-84FF-41B9-A0DC-B0D42AA4A342}" type="sibTrans" cxnId="{88B013EC-ABC3-4B26-B808-AFA5C742FEBD}">
      <dgm:prSet/>
      <dgm:spPr/>
      <dgm:t>
        <a:bodyPr/>
        <a:lstStyle/>
        <a:p>
          <a:endParaRPr lang="tr-TR"/>
        </a:p>
      </dgm:t>
    </dgm:pt>
    <dgm:pt modelId="{8556EFBB-8A3C-4CA3-8EDA-1D10E788F879}">
      <dgm:prSet phldrT="[Metin]"/>
      <dgm:spPr/>
      <dgm:t>
        <a:bodyPr/>
        <a:lstStyle/>
        <a:p>
          <a:pPr rtl="0">
            <a:lnSpc>
              <a:spcPct val="100000"/>
            </a:lnSpc>
          </a:pPr>
          <a:r>
            <a:rPr lang="tr-TR" dirty="0"/>
            <a:t>Dişçilik</a:t>
          </a:r>
        </a:p>
      </dgm:t>
    </dgm:pt>
    <dgm:pt modelId="{F8392198-8F30-43A6-AA58-4E43C77A6B15}" type="parTrans" cxnId="{6767F357-5E26-49CE-9456-95F28EE32A9F}">
      <dgm:prSet/>
      <dgm:spPr/>
      <dgm:t>
        <a:bodyPr/>
        <a:lstStyle/>
        <a:p>
          <a:endParaRPr lang="tr-TR"/>
        </a:p>
      </dgm:t>
    </dgm:pt>
    <dgm:pt modelId="{696662AF-2D2E-4570-8CC2-2F8E94B75355}" type="sibTrans" cxnId="{6767F357-5E26-49CE-9456-95F28EE32A9F}">
      <dgm:prSet/>
      <dgm:spPr/>
      <dgm:t>
        <a:bodyPr/>
        <a:lstStyle/>
        <a:p>
          <a:endParaRPr lang="tr-TR"/>
        </a:p>
      </dgm:t>
    </dgm:pt>
    <dgm:pt modelId="{60A00146-6D70-48FD-8005-F5E66070B362}">
      <dgm:prSet phldrT="[Metin]"/>
      <dgm:spPr/>
      <dgm:t>
        <a:bodyPr/>
        <a:lstStyle/>
        <a:p>
          <a:pPr>
            <a:lnSpc>
              <a:spcPct val="100000"/>
            </a:lnSpc>
          </a:pPr>
          <a:r>
            <a:rPr lang="tr-TR" b="1" i="0" u="none" dirty="0"/>
            <a:t>İktisadi ve İdari Bilimler</a:t>
          </a:r>
          <a:endParaRPr lang="tr-TR" dirty="0"/>
        </a:p>
      </dgm:t>
    </dgm:pt>
    <dgm:pt modelId="{EC9B0AEB-67A7-49E1-901D-1C9CB8B084C2}" type="parTrans" cxnId="{4EBFB321-4CC2-4C9E-BC10-454DCEFFBD2A}">
      <dgm:prSet/>
      <dgm:spPr/>
      <dgm:t>
        <a:bodyPr/>
        <a:lstStyle/>
        <a:p>
          <a:endParaRPr lang="tr-TR"/>
        </a:p>
      </dgm:t>
    </dgm:pt>
    <dgm:pt modelId="{B1462AB6-17DB-4796-B375-F59D19313177}" type="sibTrans" cxnId="{4EBFB321-4CC2-4C9E-BC10-454DCEFFBD2A}">
      <dgm:prSet/>
      <dgm:spPr/>
      <dgm:t>
        <a:bodyPr/>
        <a:lstStyle/>
        <a:p>
          <a:endParaRPr lang="tr-TR"/>
        </a:p>
      </dgm:t>
    </dgm:pt>
    <dgm:pt modelId="{8A8A1B11-8557-4236-9F0F-2F6E6122BFE8}">
      <dgm:prSet phldrT="[Metin]"/>
      <dgm:spPr/>
      <dgm:t>
        <a:bodyPr/>
        <a:lstStyle/>
        <a:p>
          <a:pPr>
            <a:lnSpc>
              <a:spcPct val="100000"/>
            </a:lnSpc>
          </a:pPr>
          <a:r>
            <a:rPr lang="tr-TR" b="0" i="0" u="none" dirty="0"/>
            <a:t>Mühendislik</a:t>
          </a:r>
          <a:endParaRPr lang="tr-TR" b="0" dirty="0"/>
        </a:p>
      </dgm:t>
    </dgm:pt>
    <dgm:pt modelId="{5C5C67A8-C22C-40B0-BEAD-68DA03217092}" type="parTrans" cxnId="{72DC16E6-0037-4FE1-96FC-7EB12705BD49}">
      <dgm:prSet/>
      <dgm:spPr/>
      <dgm:t>
        <a:bodyPr/>
        <a:lstStyle/>
        <a:p>
          <a:endParaRPr lang="tr-TR"/>
        </a:p>
      </dgm:t>
    </dgm:pt>
    <dgm:pt modelId="{E69EF1E9-96EE-4352-9A9B-53ABBF304523}" type="sibTrans" cxnId="{72DC16E6-0037-4FE1-96FC-7EB12705BD49}">
      <dgm:prSet/>
      <dgm:spPr/>
      <dgm:t>
        <a:bodyPr/>
        <a:lstStyle/>
        <a:p>
          <a:endParaRPr lang="tr-TR"/>
        </a:p>
      </dgm:t>
    </dgm:pt>
    <dgm:pt modelId="{12BA3E19-745C-4946-8005-9FC077FCB392}">
      <dgm:prSet phldrT="[Metin]"/>
      <dgm:spPr/>
      <dgm:t>
        <a:bodyPr/>
        <a:lstStyle/>
        <a:p>
          <a:pPr>
            <a:lnSpc>
              <a:spcPct val="100000"/>
            </a:lnSpc>
          </a:pPr>
          <a:r>
            <a:rPr lang="tr-TR" b="1" i="0" u="none" dirty="0"/>
            <a:t>Güzel Sanatlar ve Tasarım</a:t>
          </a:r>
          <a:endParaRPr lang="tr-TR" b="0" dirty="0"/>
        </a:p>
      </dgm:t>
    </dgm:pt>
    <dgm:pt modelId="{891C670F-55E2-4B48-B32E-BAD3B721AF70}" type="parTrans" cxnId="{0CA77338-B61A-4E77-96F2-4E2E3A0BD931}">
      <dgm:prSet/>
      <dgm:spPr/>
      <dgm:t>
        <a:bodyPr/>
        <a:lstStyle/>
        <a:p>
          <a:endParaRPr lang="tr-TR"/>
        </a:p>
      </dgm:t>
    </dgm:pt>
    <dgm:pt modelId="{85EBE17E-A3C5-4DE0-80E4-B77898E6107B}" type="sibTrans" cxnId="{0CA77338-B61A-4E77-96F2-4E2E3A0BD931}">
      <dgm:prSet/>
      <dgm:spPr/>
      <dgm:t>
        <a:bodyPr/>
        <a:lstStyle/>
        <a:p>
          <a:endParaRPr lang="tr-TR"/>
        </a:p>
      </dgm:t>
    </dgm:pt>
    <dgm:pt modelId="{F7F04384-F699-4AB3-8AA5-C88C2F2C8F1F}">
      <dgm:prSet phldrT="[Metin]"/>
      <dgm:spPr/>
      <dgm:t>
        <a:bodyPr/>
        <a:lstStyle/>
        <a:p>
          <a:pPr>
            <a:lnSpc>
              <a:spcPct val="100000"/>
            </a:lnSpc>
          </a:pPr>
          <a:r>
            <a:rPr lang="tr-TR" b="0" i="0" u="none" dirty="0"/>
            <a:t>Orman</a:t>
          </a:r>
          <a:endParaRPr lang="tr-TR" b="0" dirty="0"/>
        </a:p>
      </dgm:t>
    </dgm:pt>
    <dgm:pt modelId="{A344C08E-3BBF-4E6C-803D-37B08D958E9A}" type="parTrans" cxnId="{3A5A4A65-64C9-4F3B-9390-F9F7BF64E856}">
      <dgm:prSet/>
      <dgm:spPr/>
      <dgm:t>
        <a:bodyPr/>
        <a:lstStyle/>
        <a:p>
          <a:endParaRPr lang="tr-TR"/>
        </a:p>
      </dgm:t>
    </dgm:pt>
    <dgm:pt modelId="{9864A238-ABBF-45AA-A650-2EB2928686B2}" type="sibTrans" cxnId="{3A5A4A65-64C9-4F3B-9390-F9F7BF64E856}">
      <dgm:prSet/>
      <dgm:spPr/>
      <dgm:t>
        <a:bodyPr/>
        <a:lstStyle/>
        <a:p>
          <a:endParaRPr lang="tr-TR"/>
        </a:p>
      </dgm:t>
    </dgm:pt>
    <dgm:pt modelId="{2356C54C-2A1B-4BBF-9212-64C0FD0705B7}">
      <dgm:prSet phldrT="[Metin]"/>
      <dgm:spPr/>
      <dgm:t>
        <a:bodyPr/>
        <a:lstStyle/>
        <a:p>
          <a:pPr>
            <a:lnSpc>
              <a:spcPct val="100000"/>
            </a:lnSpc>
          </a:pPr>
          <a:r>
            <a:rPr lang="tr-TR" b="0" i="0" u="none" dirty="0"/>
            <a:t>Edebiyat</a:t>
          </a:r>
          <a:endParaRPr lang="tr-TR" b="0" dirty="0"/>
        </a:p>
      </dgm:t>
    </dgm:pt>
    <dgm:pt modelId="{86B115FB-96C0-443D-90DE-9E406D71BC40}" type="parTrans" cxnId="{2829DE16-00F4-4D91-BF1B-B4C6924BBF58}">
      <dgm:prSet/>
      <dgm:spPr/>
      <dgm:t>
        <a:bodyPr/>
        <a:lstStyle/>
        <a:p>
          <a:endParaRPr lang="tr-TR"/>
        </a:p>
      </dgm:t>
    </dgm:pt>
    <dgm:pt modelId="{F151ECBB-9FD6-47B6-B652-ECADE9033DD6}" type="sibTrans" cxnId="{2829DE16-00F4-4D91-BF1B-B4C6924BBF58}">
      <dgm:prSet/>
      <dgm:spPr/>
      <dgm:t>
        <a:bodyPr/>
        <a:lstStyle/>
        <a:p>
          <a:endParaRPr lang="tr-TR"/>
        </a:p>
      </dgm:t>
    </dgm:pt>
    <dgm:pt modelId="{995D4BDC-6E45-4C08-897B-AF4B40FFBFAB}">
      <dgm:prSet phldrT="[Metin]"/>
      <dgm:spPr/>
      <dgm:t>
        <a:bodyPr/>
        <a:lstStyle/>
        <a:p>
          <a:pPr>
            <a:lnSpc>
              <a:spcPct val="100000"/>
            </a:lnSpc>
          </a:pPr>
          <a:r>
            <a:rPr lang="tr-TR" b="1" i="0" u="none" dirty="0"/>
            <a:t>İşletme</a:t>
          </a:r>
          <a:endParaRPr lang="tr-TR" dirty="0"/>
        </a:p>
      </dgm:t>
    </dgm:pt>
    <dgm:pt modelId="{E53689A9-674A-4176-B9DE-41B2060ED79D}" type="parTrans" cxnId="{B8D7D23D-72D2-484E-92EB-043B7197A129}">
      <dgm:prSet/>
      <dgm:spPr/>
      <dgm:t>
        <a:bodyPr/>
        <a:lstStyle/>
        <a:p>
          <a:endParaRPr lang="tr-TR"/>
        </a:p>
      </dgm:t>
    </dgm:pt>
    <dgm:pt modelId="{1C706886-9298-470B-B8FE-FDECEB9367B9}" type="sibTrans" cxnId="{B8D7D23D-72D2-484E-92EB-043B7197A129}">
      <dgm:prSet/>
      <dgm:spPr/>
      <dgm:t>
        <a:bodyPr/>
        <a:lstStyle/>
        <a:p>
          <a:endParaRPr lang="tr-TR"/>
        </a:p>
      </dgm:t>
    </dgm:pt>
    <dgm:pt modelId="{C73F942C-55F9-4C0D-9A38-286A836F9157}">
      <dgm:prSet phldrT="[Metin]"/>
      <dgm:spPr/>
      <dgm:t>
        <a:bodyPr/>
        <a:lstStyle/>
        <a:p>
          <a:pPr>
            <a:lnSpc>
              <a:spcPct val="100000"/>
            </a:lnSpc>
          </a:pPr>
          <a:r>
            <a:rPr lang="tr-TR" b="1" dirty="0"/>
            <a:t>Sağlık Bilimleri</a:t>
          </a:r>
        </a:p>
      </dgm:t>
    </dgm:pt>
    <dgm:pt modelId="{89A8C2C5-6308-4BA8-BC9A-23404A383C23}" type="parTrans" cxnId="{2A31096E-9C52-453F-A8C9-3F36D00D5D66}">
      <dgm:prSet/>
      <dgm:spPr/>
      <dgm:t>
        <a:bodyPr/>
        <a:lstStyle/>
        <a:p>
          <a:endParaRPr lang="tr-TR"/>
        </a:p>
      </dgm:t>
    </dgm:pt>
    <dgm:pt modelId="{C136C1A5-2401-4077-91C9-6A78FB25E97D}" type="sibTrans" cxnId="{2A31096E-9C52-453F-A8C9-3F36D00D5D66}">
      <dgm:prSet/>
      <dgm:spPr/>
      <dgm:t>
        <a:bodyPr/>
        <a:lstStyle/>
        <a:p>
          <a:endParaRPr lang="tr-TR"/>
        </a:p>
      </dgm:t>
    </dgm:pt>
    <dgm:pt modelId="{1F9EC1A3-A6E8-4D5B-9E58-0C3F86CAC472}">
      <dgm:prSet phldrT="[Metin]"/>
      <dgm:spPr/>
      <dgm:t>
        <a:bodyPr/>
        <a:lstStyle/>
        <a:p>
          <a:pPr>
            <a:lnSpc>
              <a:spcPct val="100000"/>
            </a:lnSpc>
          </a:pPr>
          <a:r>
            <a:rPr lang="tr-TR" b="1" i="0" u="none" dirty="0"/>
            <a:t>Fen Bilimleri</a:t>
          </a:r>
          <a:endParaRPr lang="tr-TR" b="0" dirty="0"/>
        </a:p>
      </dgm:t>
    </dgm:pt>
    <dgm:pt modelId="{F72F30A5-7C44-4949-AF38-2F0D96AFDD5A}" type="parTrans" cxnId="{DEC2BA50-E0F2-4D43-AABA-5C353548569B}">
      <dgm:prSet/>
      <dgm:spPr/>
      <dgm:t>
        <a:bodyPr/>
        <a:lstStyle/>
        <a:p>
          <a:endParaRPr lang="tr-TR"/>
        </a:p>
      </dgm:t>
    </dgm:pt>
    <dgm:pt modelId="{8FE4215A-F87B-4FC0-8A5C-050B920EE6A1}" type="sibTrans" cxnId="{DEC2BA50-E0F2-4D43-AABA-5C353548569B}">
      <dgm:prSet/>
      <dgm:spPr/>
      <dgm:t>
        <a:bodyPr/>
        <a:lstStyle/>
        <a:p>
          <a:endParaRPr lang="tr-TR"/>
        </a:p>
      </dgm:t>
    </dgm:pt>
    <dgm:pt modelId="{7EA96D86-D365-4406-9243-83558475B580}">
      <dgm:prSet phldrT="[Metin]"/>
      <dgm:spPr/>
      <dgm:t>
        <a:bodyPr/>
        <a:lstStyle/>
        <a:p>
          <a:pPr>
            <a:lnSpc>
              <a:spcPct val="100000"/>
            </a:lnSpc>
          </a:pPr>
          <a:r>
            <a:rPr lang="tr-TR" b="1" i="0" u="none" dirty="0"/>
            <a:t>Tıp</a:t>
          </a:r>
          <a:endParaRPr lang="tr-TR" b="0" dirty="0"/>
        </a:p>
      </dgm:t>
    </dgm:pt>
    <dgm:pt modelId="{7852C2AD-9CE4-4D32-B19C-3E600CA5DFCF}" type="parTrans" cxnId="{E78A063A-0547-4844-AB49-FD861A92C782}">
      <dgm:prSet/>
      <dgm:spPr/>
      <dgm:t>
        <a:bodyPr/>
        <a:lstStyle/>
        <a:p>
          <a:endParaRPr lang="tr-TR"/>
        </a:p>
      </dgm:t>
    </dgm:pt>
    <dgm:pt modelId="{BBEBF72E-7073-41D2-952B-826049050B83}" type="sibTrans" cxnId="{E78A063A-0547-4844-AB49-FD861A92C782}">
      <dgm:prSet/>
      <dgm:spPr/>
      <dgm:t>
        <a:bodyPr/>
        <a:lstStyle/>
        <a:p>
          <a:endParaRPr lang="tr-TR"/>
        </a:p>
      </dgm:t>
    </dgm:pt>
    <dgm:pt modelId="{C58CF42A-1C42-4E52-84F3-D74BA264F3ED}">
      <dgm:prSet phldrT="[Metin]"/>
      <dgm:spPr/>
      <dgm:t>
        <a:bodyPr/>
        <a:lstStyle/>
        <a:p>
          <a:pPr>
            <a:lnSpc>
              <a:spcPct val="100000"/>
            </a:lnSpc>
          </a:pPr>
          <a:r>
            <a:rPr lang="tr-TR" dirty="0"/>
            <a:t>Mimarlık</a:t>
          </a:r>
        </a:p>
      </dgm:t>
    </dgm:pt>
    <dgm:pt modelId="{5402A353-67DD-4D69-AADE-25B74EDB96B4}" type="parTrans" cxnId="{1EE23C90-5F32-48EF-8A42-EE54C92BF254}">
      <dgm:prSet/>
      <dgm:spPr/>
      <dgm:t>
        <a:bodyPr/>
        <a:lstStyle/>
        <a:p>
          <a:endParaRPr lang="tr-TR"/>
        </a:p>
      </dgm:t>
    </dgm:pt>
    <dgm:pt modelId="{C221673D-A432-449A-B1F4-4ED6EF84B88D}" type="sibTrans" cxnId="{1EE23C90-5F32-48EF-8A42-EE54C92BF254}">
      <dgm:prSet/>
      <dgm:spPr/>
      <dgm:t>
        <a:bodyPr/>
        <a:lstStyle/>
        <a:p>
          <a:endParaRPr lang="tr-TR"/>
        </a:p>
      </dgm:t>
    </dgm:pt>
    <dgm:pt modelId="{DC102DBA-86A3-41B6-BDF9-389AD3B90135}">
      <dgm:prSet phldrT="[Metin]"/>
      <dgm:spPr/>
      <dgm:t>
        <a:bodyPr/>
        <a:lstStyle/>
        <a:p>
          <a:pPr>
            <a:lnSpc>
              <a:spcPct val="100000"/>
            </a:lnSpc>
          </a:pPr>
          <a:r>
            <a:rPr lang="tr-TR" b="0" i="0" u="none" dirty="0"/>
            <a:t>Teknoloji</a:t>
          </a:r>
          <a:endParaRPr lang="tr-TR" b="0" dirty="0"/>
        </a:p>
      </dgm:t>
    </dgm:pt>
    <dgm:pt modelId="{3274B432-5630-4A25-8C34-F5A3F8802601}" type="parTrans" cxnId="{192CDB09-E26A-4452-85A6-D882EE0E7F4C}">
      <dgm:prSet/>
      <dgm:spPr/>
      <dgm:t>
        <a:bodyPr/>
        <a:lstStyle/>
        <a:p>
          <a:endParaRPr lang="tr-TR"/>
        </a:p>
      </dgm:t>
    </dgm:pt>
    <dgm:pt modelId="{6D9B61F2-26B2-427F-840D-4A16DE7D476C}" type="sibTrans" cxnId="{192CDB09-E26A-4452-85A6-D882EE0E7F4C}">
      <dgm:prSet/>
      <dgm:spPr/>
      <dgm:t>
        <a:bodyPr/>
        <a:lstStyle/>
        <a:p>
          <a:endParaRPr lang="tr-TR"/>
        </a:p>
      </dgm:t>
    </dgm:pt>
    <dgm:pt modelId="{4CA395B1-D73F-4C08-94BF-B477BA41F5B0}">
      <dgm:prSet custT="1"/>
      <dgm:spPr/>
      <dgm:t>
        <a:bodyPr/>
        <a:lstStyle/>
        <a:p>
          <a:pPr rtl="0">
            <a:lnSpc>
              <a:spcPct val="100000"/>
            </a:lnSpc>
          </a:pPr>
          <a:r>
            <a:rPr lang="tr-TR" sz="1400" b="1" i="0" u="none" dirty="0">
              <a:latin typeface="Roboto Slab" panose="020B0604020202020204" charset="0"/>
              <a:ea typeface="Roboto Slab" panose="020B0604020202020204" charset="0"/>
            </a:rPr>
            <a:t>Beden Eğitimi Ve Spor</a:t>
          </a:r>
        </a:p>
      </dgm:t>
    </dgm:pt>
    <dgm:pt modelId="{6124B320-81EC-4EEC-B46B-3F03E19B613B}" type="parTrans" cxnId="{B6C7CFE2-7673-4D53-BC33-1F4BB43D46EB}">
      <dgm:prSet/>
      <dgm:spPr/>
      <dgm:t>
        <a:bodyPr/>
        <a:lstStyle/>
        <a:p>
          <a:endParaRPr lang="tr-TR"/>
        </a:p>
      </dgm:t>
    </dgm:pt>
    <dgm:pt modelId="{F892D6F3-3550-4465-B078-7C3886F5CF60}" type="sibTrans" cxnId="{B6C7CFE2-7673-4D53-BC33-1F4BB43D46EB}">
      <dgm:prSet/>
      <dgm:spPr/>
      <dgm:t>
        <a:bodyPr/>
        <a:lstStyle/>
        <a:p>
          <a:endParaRPr lang="tr-TR"/>
        </a:p>
      </dgm:t>
    </dgm:pt>
    <dgm:pt modelId="{4EC62BAE-152C-44FA-A342-90B3D206B7C5}">
      <dgm:prSet custT="1"/>
      <dgm:spPr/>
      <dgm:t>
        <a:bodyPr/>
        <a:lstStyle/>
        <a:p>
          <a:pPr>
            <a:lnSpc>
              <a:spcPct val="100000"/>
            </a:lnSpc>
          </a:pPr>
          <a:r>
            <a:rPr lang="tr-TR" sz="1400" b="0" i="0" u="none" dirty="0">
              <a:latin typeface="Roboto Slab" panose="020B0604020202020204" charset="0"/>
              <a:ea typeface="Roboto Slab" panose="020B0604020202020204" charset="0"/>
            </a:rPr>
            <a:t>Yabancı Diller</a:t>
          </a:r>
          <a:endParaRPr lang="tr-TR" sz="1400" b="0" dirty="0">
            <a:latin typeface="Roboto Slab" panose="020B0604020202020204" charset="0"/>
            <a:ea typeface="Roboto Slab" panose="020B0604020202020204" charset="0"/>
          </a:endParaRPr>
        </a:p>
      </dgm:t>
    </dgm:pt>
    <dgm:pt modelId="{96596D63-077A-42E7-A2F9-AE593C603F5B}" type="parTrans" cxnId="{8A3F6F09-B7DB-492A-B397-31BAFA523101}">
      <dgm:prSet/>
      <dgm:spPr/>
      <dgm:t>
        <a:bodyPr/>
        <a:lstStyle/>
        <a:p>
          <a:endParaRPr lang="tr-TR"/>
        </a:p>
      </dgm:t>
    </dgm:pt>
    <dgm:pt modelId="{830C42B8-ACD5-460C-BDB7-5DEACFACE955}" type="sibTrans" cxnId="{8A3F6F09-B7DB-492A-B397-31BAFA523101}">
      <dgm:prSet/>
      <dgm:spPr/>
      <dgm:t>
        <a:bodyPr/>
        <a:lstStyle/>
        <a:p>
          <a:endParaRPr lang="tr-TR"/>
        </a:p>
      </dgm:t>
    </dgm:pt>
    <dgm:pt modelId="{81CEB33E-4856-4F21-807D-D17F969D40F7}">
      <dgm:prSet phldrT="[Metin]" custT="1"/>
      <dgm:spPr/>
      <dgm:t>
        <a:bodyPr/>
        <a:lstStyle/>
        <a:p>
          <a:pPr>
            <a:lnSpc>
              <a:spcPct val="100000"/>
            </a:lnSpc>
          </a:pPr>
          <a:r>
            <a:rPr lang="tr-TR" sz="1400" b="1" i="0" u="none" dirty="0">
              <a:latin typeface="Roboto Slab" panose="020B0604020202020204" charset="0"/>
              <a:ea typeface="Roboto Slab" panose="020B0604020202020204" charset="0"/>
            </a:rPr>
            <a:t>Havacılık</a:t>
          </a:r>
          <a:endParaRPr lang="tr-TR" sz="1400" b="0" dirty="0">
            <a:latin typeface="Roboto Slab" panose="020B0604020202020204" charset="0"/>
            <a:ea typeface="Roboto Slab" panose="020B0604020202020204" charset="0"/>
          </a:endParaRPr>
        </a:p>
      </dgm:t>
    </dgm:pt>
    <dgm:pt modelId="{45632473-0709-446C-A34E-5BF56D51B22E}" type="parTrans" cxnId="{EBCDE10E-381F-49B2-9E7D-CB3E263F4DDA}">
      <dgm:prSet/>
      <dgm:spPr/>
      <dgm:t>
        <a:bodyPr/>
        <a:lstStyle/>
        <a:p>
          <a:endParaRPr lang="tr-TR"/>
        </a:p>
      </dgm:t>
    </dgm:pt>
    <dgm:pt modelId="{90CE2526-63CD-4777-8277-058B2EE27273}" type="sibTrans" cxnId="{EBCDE10E-381F-49B2-9E7D-CB3E263F4DDA}">
      <dgm:prSet/>
      <dgm:spPr/>
      <dgm:t>
        <a:bodyPr/>
        <a:lstStyle/>
        <a:p>
          <a:endParaRPr lang="tr-TR"/>
        </a:p>
      </dgm:t>
    </dgm:pt>
    <dgm:pt modelId="{FEFFA296-886F-480A-ADAB-48A6A56858D1}">
      <dgm:prSet custT="1"/>
      <dgm:spPr/>
      <dgm:t>
        <a:bodyPr/>
        <a:lstStyle/>
        <a:p>
          <a:r>
            <a:rPr lang="tr-TR" sz="1200" b="0" i="0" u="none" dirty="0">
              <a:latin typeface="Roboto Slab" panose="020B0604020202020204" charset="0"/>
              <a:ea typeface="Roboto Slab" panose="020B0604020202020204" charset="0"/>
            </a:rPr>
            <a:t>Karabük</a:t>
          </a:r>
          <a:endParaRPr lang="tr-TR" sz="1200" b="0" dirty="0">
            <a:latin typeface="Roboto Slab" panose="020B0604020202020204" charset="0"/>
            <a:ea typeface="Roboto Slab" panose="020B0604020202020204" charset="0"/>
          </a:endParaRPr>
        </a:p>
      </dgm:t>
    </dgm:pt>
    <dgm:pt modelId="{C9D7D3C4-CDC2-4042-B805-E73ACF903308}" type="parTrans" cxnId="{9D3E325F-1E51-4A18-A4D2-1B19AE727706}">
      <dgm:prSet/>
      <dgm:spPr/>
      <dgm:t>
        <a:bodyPr/>
        <a:lstStyle/>
        <a:p>
          <a:endParaRPr lang="tr-TR"/>
        </a:p>
      </dgm:t>
    </dgm:pt>
    <dgm:pt modelId="{23E3523B-94D4-4A65-BE2E-EBE3A207EB9C}" type="sibTrans" cxnId="{9D3E325F-1E51-4A18-A4D2-1B19AE727706}">
      <dgm:prSet/>
      <dgm:spPr/>
      <dgm:t>
        <a:bodyPr/>
        <a:lstStyle/>
        <a:p>
          <a:endParaRPr lang="tr-TR"/>
        </a:p>
      </dgm:t>
    </dgm:pt>
    <dgm:pt modelId="{6AF06F0E-333D-4C3D-B673-206B3E74B04B}">
      <dgm:prSet custT="1"/>
      <dgm:spPr/>
      <dgm:t>
        <a:bodyPr/>
        <a:lstStyle/>
        <a:p>
          <a:r>
            <a:rPr lang="tr-TR" sz="1200" b="1" i="0" u="none" dirty="0">
              <a:latin typeface="Roboto Slab" panose="020B0604020202020204" charset="0"/>
              <a:ea typeface="Roboto Slab" panose="020B0604020202020204" charset="0"/>
            </a:rPr>
            <a:t>Safranbolu</a:t>
          </a:r>
          <a:endParaRPr lang="tr-TR" sz="1200" b="1" dirty="0">
            <a:latin typeface="Roboto Slab" panose="020B0604020202020204" charset="0"/>
            <a:ea typeface="Roboto Slab" panose="020B0604020202020204" charset="0"/>
          </a:endParaRPr>
        </a:p>
      </dgm:t>
    </dgm:pt>
    <dgm:pt modelId="{3B5B4C41-120E-46DE-937B-61D53ACFF979}" type="parTrans" cxnId="{BE332BE8-78F8-4371-B3F4-CD9522B8B506}">
      <dgm:prSet/>
      <dgm:spPr/>
      <dgm:t>
        <a:bodyPr/>
        <a:lstStyle/>
        <a:p>
          <a:endParaRPr lang="tr-TR"/>
        </a:p>
      </dgm:t>
    </dgm:pt>
    <dgm:pt modelId="{420039CC-EA2B-46D4-A8C9-6FA2444EB62C}" type="sibTrans" cxnId="{BE332BE8-78F8-4371-B3F4-CD9522B8B506}">
      <dgm:prSet/>
      <dgm:spPr/>
      <dgm:t>
        <a:bodyPr/>
        <a:lstStyle/>
        <a:p>
          <a:endParaRPr lang="tr-TR"/>
        </a:p>
      </dgm:t>
    </dgm:pt>
    <dgm:pt modelId="{EB937770-38F1-4586-87CE-B5C37D39931B}">
      <dgm:prSet custT="1"/>
      <dgm:spPr/>
      <dgm:t>
        <a:bodyPr/>
        <a:lstStyle/>
        <a:p>
          <a:r>
            <a:rPr lang="tr-TR" sz="1200" b="1" i="0" u="none" dirty="0">
              <a:latin typeface="Roboto Slab" panose="020B0604020202020204" charset="0"/>
              <a:ea typeface="Roboto Slab" panose="020B0604020202020204" charset="0"/>
            </a:rPr>
            <a:t>Yenice</a:t>
          </a:r>
          <a:endParaRPr lang="tr-TR" sz="1200" b="1" dirty="0">
            <a:latin typeface="Roboto Slab" panose="020B0604020202020204" charset="0"/>
            <a:ea typeface="Roboto Slab" panose="020B0604020202020204" charset="0"/>
          </a:endParaRPr>
        </a:p>
      </dgm:t>
    </dgm:pt>
    <dgm:pt modelId="{EBB75647-5257-4852-9171-90E676EB38BB}" type="parTrans" cxnId="{5B247DEE-3A82-4383-97E1-97FC59469B6F}">
      <dgm:prSet/>
      <dgm:spPr/>
      <dgm:t>
        <a:bodyPr/>
        <a:lstStyle/>
        <a:p>
          <a:endParaRPr lang="tr-TR"/>
        </a:p>
      </dgm:t>
    </dgm:pt>
    <dgm:pt modelId="{9273C93C-457F-423B-9D83-5269E46EE865}" type="sibTrans" cxnId="{5B247DEE-3A82-4383-97E1-97FC59469B6F}">
      <dgm:prSet/>
      <dgm:spPr/>
      <dgm:t>
        <a:bodyPr/>
        <a:lstStyle/>
        <a:p>
          <a:endParaRPr lang="tr-TR"/>
        </a:p>
      </dgm:t>
    </dgm:pt>
    <dgm:pt modelId="{CC5D303B-7DBE-4A09-A102-06D4BE2CE3D5}">
      <dgm:prSet custT="1"/>
      <dgm:spPr/>
      <dgm:t>
        <a:bodyPr/>
        <a:lstStyle/>
        <a:p>
          <a:r>
            <a:rPr lang="tr-TR" sz="1200" b="0" i="0" u="none" dirty="0">
              <a:latin typeface="Roboto Slab" panose="020B0604020202020204" charset="0"/>
              <a:ea typeface="Roboto Slab" panose="020B0604020202020204" charset="0"/>
            </a:rPr>
            <a:t>Eflani</a:t>
          </a:r>
          <a:endParaRPr lang="tr-TR" sz="1200" b="0" dirty="0">
            <a:latin typeface="Roboto Slab" panose="020B0604020202020204" charset="0"/>
            <a:ea typeface="Roboto Slab" panose="020B0604020202020204" charset="0"/>
          </a:endParaRPr>
        </a:p>
      </dgm:t>
    </dgm:pt>
    <dgm:pt modelId="{A5DD6E0A-B03E-4DB7-9683-4CF01EEA8096}" type="parTrans" cxnId="{C324D285-2401-4C2A-A880-9A5AED9B6E66}">
      <dgm:prSet/>
      <dgm:spPr/>
      <dgm:t>
        <a:bodyPr/>
        <a:lstStyle/>
        <a:p>
          <a:endParaRPr lang="tr-TR"/>
        </a:p>
      </dgm:t>
    </dgm:pt>
    <dgm:pt modelId="{2DFDB076-D67C-42A2-88E5-F70C1DCF73E0}" type="sibTrans" cxnId="{C324D285-2401-4C2A-A880-9A5AED9B6E66}">
      <dgm:prSet/>
      <dgm:spPr/>
      <dgm:t>
        <a:bodyPr/>
        <a:lstStyle/>
        <a:p>
          <a:endParaRPr lang="tr-TR"/>
        </a:p>
      </dgm:t>
    </dgm:pt>
    <dgm:pt modelId="{2C8461A3-1EF8-40F9-A1A0-EABFCF11C3B6}">
      <dgm:prSet custT="1"/>
      <dgm:spPr/>
      <dgm:t>
        <a:bodyPr/>
        <a:lstStyle/>
        <a:p>
          <a:r>
            <a:rPr lang="tr-TR" sz="1200" b="1" i="0" u="none" dirty="0">
              <a:latin typeface="Roboto Slab" panose="020B0604020202020204" charset="0"/>
              <a:ea typeface="Roboto Slab" panose="020B0604020202020204" charset="0"/>
            </a:rPr>
            <a:t>Eskipazar</a:t>
          </a:r>
          <a:endParaRPr lang="tr-TR" sz="1200" b="1" dirty="0">
            <a:latin typeface="Roboto Slab" panose="020B0604020202020204" charset="0"/>
            <a:ea typeface="Roboto Slab" panose="020B0604020202020204" charset="0"/>
          </a:endParaRPr>
        </a:p>
      </dgm:t>
    </dgm:pt>
    <dgm:pt modelId="{1EB21CB2-54CC-4B4E-9FDB-B5387B89A60E}" type="parTrans" cxnId="{F2BA719D-F268-4BD1-BE9B-368713BDF71B}">
      <dgm:prSet/>
      <dgm:spPr/>
      <dgm:t>
        <a:bodyPr/>
        <a:lstStyle/>
        <a:p>
          <a:endParaRPr lang="tr-TR"/>
        </a:p>
      </dgm:t>
    </dgm:pt>
    <dgm:pt modelId="{411FAD7C-8189-40E7-B6A0-1863A01C7C24}" type="sibTrans" cxnId="{F2BA719D-F268-4BD1-BE9B-368713BDF71B}">
      <dgm:prSet/>
      <dgm:spPr/>
      <dgm:t>
        <a:bodyPr/>
        <a:lstStyle/>
        <a:p>
          <a:endParaRPr lang="tr-TR"/>
        </a:p>
      </dgm:t>
    </dgm:pt>
    <dgm:pt modelId="{834213D6-A5A1-454F-9FC6-B68689CBF168}">
      <dgm:prSet custT="1"/>
      <dgm:spPr/>
      <dgm:t>
        <a:bodyPr/>
        <a:lstStyle/>
        <a:p>
          <a:r>
            <a:rPr lang="tr-TR" sz="1200" b="1" i="0" u="none" dirty="0">
              <a:latin typeface="Roboto Slab" panose="020B0604020202020204" charset="0"/>
              <a:ea typeface="Roboto Slab" panose="020B0604020202020204" charset="0"/>
            </a:rPr>
            <a:t>Adalet </a:t>
          </a:r>
          <a:endParaRPr lang="tr-TR" sz="1200" b="1" dirty="0">
            <a:latin typeface="Roboto Slab" panose="020B0604020202020204" charset="0"/>
            <a:ea typeface="Roboto Slab" panose="020B0604020202020204" charset="0"/>
          </a:endParaRPr>
        </a:p>
      </dgm:t>
    </dgm:pt>
    <dgm:pt modelId="{0BE05B3A-34F1-4921-B314-064D6F88491F}" type="parTrans" cxnId="{D17017C1-9ADC-4210-BFCD-0B0D24BA4C29}">
      <dgm:prSet/>
      <dgm:spPr/>
      <dgm:t>
        <a:bodyPr/>
        <a:lstStyle/>
        <a:p>
          <a:endParaRPr lang="tr-TR"/>
        </a:p>
      </dgm:t>
    </dgm:pt>
    <dgm:pt modelId="{AAC492B7-D7B5-47D4-8336-E7FFE975F5BC}" type="sibTrans" cxnId="{D17017C1-9ADC-4210-BFCD-0B0D24BA4C29}">
      <dgm:prSet/>
      <dgm:spPr/>
      <dgm:t>
        <a:bodyPr/>
        <a:lstStyle/>
        <a:p>
          <a:endParaRPr lang="tr-TR"/>
        </a:p>
      </dgm:t>
    </dgm:pt>
    <dgm:pt modelId="{E6A8B92E-3FCA-4B28-B05E-75BCD1922622}">
      <dgm:prSet custT="1"/>
      <dgm:spPr/>
      <dgm:t>
        <a:bodyPr/>
        <a:lstStyle/>
        <a:p>
          <a:r>
            <a:rPr lang="tr-TR" sz="1200" b="0" i="0" u="none" dirty="0">
              <a:latin typeface="Roboto Slab" panose="020B0604020202020204" charset="0"/>
              <a:ea typeface="Roboto Slab" panose="020B0604020202020204" charset="0"/>
            </a:rPr>
            <a:t>Sağlık Bilimleri</a:t>
          </a:r>
          <a:endParaRPr lang="tr-TR" sz="1200" b="0" dirty="0">
            <a:latin typeface="Roboto Slab" panose="020B0604020202020204" charset="0"/>
            <a:ea typeface="Roboto Slab" panose="020B0604020202020204" charset="0"/>
          </a:endParaRPr>
        </a:p>
      </dgm:t>
    </dgm:pt>
    <dgm:pt modelId="{F3549FA1-D54B-4B8D-B719-C7547534BE7A}" type="parTrans" cxnId="{372C3577-0228-42BB-AC47-2D1158AF440F}">
      <dgm:prSet/>
      <dgm:spPr/>
      <dgm:t>
        <a:bodyPr/>
        <a:lstStyle/>
        <a:p>
          <a:endParaRPr lang="tr-TR"/>
        </a:p>
      </dgm:t>
    </dgm:pt>
    <dgm:pt modelId="{F40DA06C-2365-42EB-AD05-71F959496206}" type="sibTrans" cxnId="{372C3577-0228-42BB-AC47-2D1158AF440F}">
      <dgm:prSet/>
      <dgm:spPr/>
      <dgm:t>
        <a:bodyPr/>
        <a:lstStyle/>
        <a:p>
          <a:endParaRPr lang="tr-TR"/>
        </a:p>
      </dgm:t>
    </dgm:pt>
    <dgm:pt modelId="{55E1154C-CB1A-46CE-AA8D-A1983F2A05BD}">
      <dgm:prSet custT="1"/>
      <dgm:spPr/>
      <dgm:t>
        <a:bodyPr/>
        <a:lstStyle/>
        <a:p>
          <a:r>
            <a:rPr lang="tr-TR" sz="1200" b="0" dirty="0">
              <a:latin typeface="Roboto Slab" panose="020B0604020202020204" charset="0"/>
              <a:ea typeface="Roboto Slab" panose="020B0604020202020204" charset="0"/>
            </a:rPr>
            <a:t>Sosyal Bilimler</a:t>
          </a:r>
        </a:p>
      </dgm:t>
    </dgm:pt>
    <dgm:pt modelId="{9471BD44-684D-4074-8906-1569FE945AEF}" type="parTrans" cxnId="{F302EA49-9559-4FA9-844D-07B8AA72788A}">
      <dgm:prSet/>
      <dgm:spPr/>
      <dgm:t>
        <a:bodyPr/>
        <a:lstStyle/>
        <a:p>
          <a:endParaRPr lang="tr-TR"/>
        </a:p>
      </dgm:t>
    </dgm:pt>
    <dgm:pt modelId="{DBEE37FC-1223-4F5F-86EA-5BB325E988FE}" type="sibTrans" cxnId="{F302EA49-9559-4FA9-844D-07B8AA72788A}">
      <dgm:prSet/>
      <dgm:spPr/>
      <dgm:t>
        <a:bodyPr/>
        <a:lstStyle/>
        <a:p>
          <a:endParaRPr lang="tr-TR"/>
        </a:p>
      </dgm:t>
    </dgm:pt>
    <dgm:pt modelId="{2EB2F77A-50A7-4C68-B2E5-6F475F64D37E}" type="pres">
      <dgm:prSet presAssocID="{008E860B-DBCC-4AD1-A36F-43E3F73EC637}" presName="Name0" presStyleCnt="0">
        <dgm:presLayoutVars>
          <dgm:dir/>
          <dgm:animLvl val="lvl"/>
          <dgm:resizeHandles val="exact"/>
        </dgm:presLayoutVars>
      </dgm:prSet>
      <dgm:spPr/>
    </dgm:pt>
    <dgm:pt modelId="{A0400145-EDD9-49D6-B7B1-6C5EAFD78160}" type="pres">
      <dgm:prSet presAssocID="{24C1E3CF-FA3B-472C-9A34-66D004B3C9DC}" presName="composite" presStyleCnt="0"/>
      <dgm:spPr/>
    </dgm:pt>
    <dgm:pt modelId="{846CDAAA-D8AF-4BB0-951F-224233BD9A5F}" type="pres">
      <dgm:prSet presAssocID="{24C1E3CF-FA3B-472C-9A34-66D004B3C9DC}" presName="parTx" presStyleLbl="alignNode1" presStyleIdx="0" presStyleCnt="4">
        <dgm:presLayoutVars>
          <dgm:chMax val="0"/>
          <dgm:chPref val="0"/>
          <dgm:bulletEnabled val="1"/>
        </dgm:presLayoutVars>
      </dgm:prSet>
      <dgm:spPr/>
    </dgm:pt>
    <dgm:pt modelId="{EA99E521-D5F9-4E41-AD77-35B5FE522C3D}" type="pres">
      <dgm:prSet presAssocID="{24C1E3CF-FA3B-472C-9A34-66D004B3C9DC}" presName="desTx" presStyleLbl="alignAccFollowNode1" presStyleIdx="0" presStyleCnt="4">
        <dgm:presLayoutVars>
          <dgm:bulletEnabled val="1"/>
        </dgm:presLayoutVars>
      </dgm:prSet>
      <dgm:spPr/>
    </dgm:pt>
    <dgm:pt modelId="{84535651-5947-4575-B77C-746B9B6ABD3B}" type="pres">
      <dgm:prSet presAssocID="{45B42356-0293-4E0B-8FCC-2862C45329BB}" presName="space" presStyleCnt="0"/>
      <dgm:spPr/>
    </dgm:pt>
    <dgm:pt modelId="{D54087CE-3F14-458B-A486-5CBE4BBD1907}" type="pres">
      <dgm:prSet presAssocID="{08158A7C-B83D-41CC-86A6-F8042403CC58}" presName="composite" presStyleCnt="0"/>
      <dgm:spPr/>
    </dgm:pt>
    <dgm:pt modelId="{883C1054-9627-4DF0-97DF-F158AFDF30C6}" type="pres">
      <dgm:prSet presAssocID="{08158A7C-B83D-41CC-86A6-F8042403CC58}" presName="parTx" presStyleLbl="alignNode1" presStyleIdx="1" presStyleCnt="4">
        <dgm:presLayoutVars>
          <dgm:chMax val="0"/>
          <dgm:chPref val="0"/>
          <dgm:bulletEnabled val="1"/>
        </dgm:presLayoutVars>
      </dgm:prSet>
      <dgm:spPr/>
    </dgm:pt>
    <dgm:pt modelId="{366E3E32-E646-44A4-8E01-A9D463D76522}" type="pres">
      <dgm:prSet presAssocID="{08158A7C-B83D-41CC-86A6-F8042403CC58}" presName="desTx" presStyleLbl="alignAccFollowNode1" presStyleIdx="1" presStyleCnt="4">
        <dgm:presLayoutVars>
          <dgm:bulletEnabled val="1"/>
        </dgm:presLayoutVars>
      </dgm:prSet>
      <dgm:spPr/>
    </dgm:pt>
    <dgm:pt modelId="{6B3B1D92-B351-48F9-A1C4-3C9C251D3621}" type="pres">
      <dgm:prSet presAssocID="{8CE3242E-8570-4662-B32D-B55A5084CDC6}" presName="space" presStyleCnt="0"/>
      <dgm:spPr/>
    </dgm:pt>
    <dgm:pt modelId="{D528B215-BD6D-4E48-9144-376820B34454}" type="pres">
      <dgm:prSet presAssocID="{CF1B5F38-1FB9-458F-865E-150F71504787}" presName="composite" presStyleCnt="0"/>
      <dgm:spPr/>
    </dgm:pt>
    <dgm:pt modelId="{8C348944-48BF-4B36-9E15-242081FB03ED}" type="pres">
      <dgm:prSet presAssocID="{CF1B5F38-1FB9-458F-865E-150F71504787}" presName="parTx" presStyleLbl="alignNode1" presStyleIdx="2" presStyleCnt="4">
        <dgm:presLayoutVars>
          <dgm:chMax val="0"/>
          <dgm:chPref val="0"/>
          <dgm:bulletEnabled val="1"/>
        </dgm:presLayoutVars>
      </dgm:prSet>
      <dgm:spPr/>
    </dgm:pt>
    <dgm:pt modelId="{D85FA4CF-AEB0-41C6-A036-80006FA0B345}" type="pres">
      <dgm:prSet presAssocID="{CF1B5F38-1FB9-458F-865E-150F71504787}" presName="desTx" presStyleLbl="alignAccFollowNode1" presStyleIdx="2" presStyleCnt="4">
        <dgm:presLayoutVars>
          <dgm:bulletEnabled val="1"/>
        </dgm:presLayoutVars>
      </dgm:prSet>
      <dgm:spPr/>
    </dgm:pt>
    <dgm:pt modelId="{5AAB6990-EA35-4E0A-8B41-8111D81EB799}" type="pres">
      <dgm:prSet presAssocID="{EF994712-84BF-41C7-B329-89019BA7CA90}" presName="space" presStyleCnt="0"/>
      <dgm:spPr/>
    </dgm:pt>
    <dgm:pt modelId="{950000DD-E725-4778-A0EE-0B0786B1CEC1}" type="pres">
      <dgm:prSet presAssocID="{121B3A3A-5375-487D-8C40-E24AD5C30409}" presName="composite" presStyleCnt="0"/>
      <dgm:spPr/>
    </dgm:pt>
    <dgm:pt modelId="{7E01E753-0F5D-4B07-A470-1F00EA07D6DB}" type="pres">
      <dgm:prSet presAssocID="{121B3A3A-5375-487D-8C40-E24AD5C30409}" presName="parTx" presStyleLbl="alignNode1" presStyleIdx="3" presStyleCnt="4">
        <dgm:presLayoutVars>
          <dgm:chMax val="0"/>
          <dgm:chPref val="0"/>
          <dgm:bulletEnabled val="1"/>
        </dgm:presLayoutVars>
      </dgm:prSet>
      <dgm:spPr/>
    </dgm:pt>
    <dgm:pt modelId="{AC770394-8CA8-46E0-B67E-D7A730F556E9}" type="pres">
      <dgm:prSet presAssocID="{121B3A3A-5375-487D-8C40-E24AD5C30409}" presName="desTx" presStyleLbl="alignAccFollowNode1" presStyleIdx="3" presStyleCnt="4" custScaleY="100000">
        <dgm:presLayoutVars>
          <dgm:bulletEnabled val="1"/>
        </dgm:presLayoutVars>
      </dgm:prSet>
      <dgm:spPr/>
    </dgm:pt>
  </dgm:ptLst>
  <dgm:cxnLst>
    <dgm:cxn modelId="{BBBC2802-3625-4942-8B5E-2961E0899E7A}" type="presOf" srcId="{C73F942C-55F9-4C0D-9A38-286A836F9157}" destId="{366E3E32-E646-44A4-8E01-A9D463D76522}" srcOrd="0" destOrd="7" presId="urn:microsoft.com/office/officeart/2005/8/layout/hList1"/>
    <dgm:cxn modelId="{49F7DE02-E0F3-4168-A6B4-9B709752409C}" type="presOf" srcId="{6AF06F0E-333D-4C3D-B673-206B3E74B04B}" destId="{AC770394-8CA8-46E0-B67E-D7A730F556E9}" srcOrd="0" destOrd="5" presId="urn:microsoft.com/office/officeart/2005/8/layout/hList1"/>
    <dgm:cxn modelId="{8A3F6F09-B7DB-492A-B397-31BAFA523101}" srcId="{CF1B5F38-1FB9-458F-865E-150F71504787}" destId="{4EC62BAE-152C-44FA-A342-90B3D206B7C5}" srcOrd="3" destOrd="0" parTransId="{96596D63-077A-42E7-A2F9-AE593C603F5B}" sibTransId="{830C42B8-ACD5-460C-BDB7-5DEACFACE955}"/>
    <dgm:cxn modelId="{192CDB09-E26A-4452-85A6-D882EE0E7F4C}" srcId="{08158A7C-B83D-41CC-86A6-F8042403CC58}" destId="{DC102DBA-86A3-41B6-BDF9-389AD3B90135}" srcOrd="11" destOrd="0" parTransId="{3274B432-5630-4A25-8C34-F5A3F8802601}" sibTransId="{6D9B61F2-26B2-427F-840D-4A16DE7D476C}"/>
    <dgm:cxn modelId="{331D420A-6972-4819-8A31-70DCF6D31553}" type="presOf" srcId="{2356C54C-2A1B-4BBF-9212-64C0FD0705B7}" destId="{366E3E32-E646-44A4-8E01-A9D463D76522}" srcOrd="0" destOrd="8" presId="urn:microsoft.com/office/officeart/2005/8/layout/hList1"/>
    <dgm:cxn modelId="{EBCDE10E-381F-49B2-9E7D-CB3E263F4DDA}" srcId="{CF1B5F38-1FB9-458F-865E-150F71504787}" destId="{81CEB33E-4856-4F21-807D-D17F969D40F7}" srcOrd="0" destOrd="0" parTransId="{45632473-0709-446C-A34E-5BF56D51B22E}" sibTransId="{90CE2526-63CD-4777-8277-058B2EE27273}"/>
    <dgm:cxn modelId="{2829DE16-00F4-4D91-BF1B-B4C6924BBF58}" srcId="{08158A7C-B83D-41CC-86A6-F8042403CC58}" destId="{2356C54C-2A1B-4BBF-9212-64C0FD0705B7}" srcOrd="8" destOrd="0" parTransId="{86B115FB-96C0-443D-90DE-9E406D71BC40}" sibTransId="{F151ECBB-9FD6-47B6-B652-ECADE9033DD6}"/>
    <dgm:cxn modelId="{E7871C17-B95D-4B86-B591-F7C671FD3098}" type="presOf" srcId="{4EC62BAE-152C-44FA-A342-90B3D206B7C5}" destId="{D85FA4CF-AEB0-41C6-A036-80006FA0B345}" srcOrd="0" destOrd="3" presId="urn:microsoft.com/office/officeart/2005/8/layout/hList1"/>
    <dgm:cxn modelId="{0AB31E1F-90F1-4878-A10A-ED0E3B68624B}" type="presOf" srcId="{8556EFBB-8A3C-4CA3-8EDA-1D10E788F879}" destId="{366E3E32-E646-44A4-8E01-A9D463D76522}" srcOrd="0" destOrd="2" presId="urn:microsoft.com/office/officeart/2005/8/layout/hList1"/>
    <dgm:cxn modelId="{4EBFB321-4CC2-4C9E-BC10-454DCEFFBD2A}" srcId="{08158A7C-B83D-41CC-86A6-F8042403CC58}" destId="{60A00146-6D70-48FD-8005-F5E66070B362}" srcOrd="3" destOrd="0" parTransId="{EC9B0AEB-67A7-49E1-901D-1C9CB8B084C2}" sibTransId="{B1462AB6-17DB-4796-B375-F59D19313177}"/>
    <dgm:cxn modelId="{703FC121-2505-4EDE-ADB7-4C13B9542219}" type="presOf" srcId="{008E860B-DBCC-4AD1-A36F-43E3F73EC637}" destId="{2EB2F77A-50A7-4C68-B2E5-6F475F64D37E}" srcOrd="0" destOrd="0" presId="urn:microsoft.com/office/officeart/2005/8/layout/hList1"/>
    <dgm:cxn modelId="{99ACDB34-C4E3-4775-A181-B910F98D1949}" type="presOf" srcId="{4CA395B1-D73F-4C08-94BF-B477BA41F5B0}" destId="{D85FA4CF-AEB0-41C6-A036-80006FA0B345}" srcOrd="0" destOrd="2" presId="urn:microsoft.com/office/officeart/2005/8/layout/hList1"/>
    <dgm:cxn modelId="{0CA77338-B61A-4E77-96F2-4E2E3A0BD931}" srcId="{08158A7C-B83D-41CC-86A6-F8042403CC58}" destId="{12BA3E19-745C-4946-8005-9FC077FCB392}" srcOrd="5" destOrd="0" parTransId="{891C670F-55E2-4B48-B32E-BAD3B721AF70}" sibTransId="{85EBE17E-A3C5-4DE0-80E4-B77898E6107B}"/>
    <dgm:cxn modelId="{CCF7F939-70BE-45CF-BCAE-36360E93146B}" type="presOf" srcId="{2C8461A3-1EF8-40F9-A1A0-EABFCF11C3B6}" destId="{AC770394-8CA8-46E0-B67E-D7A730F556E9}" srcOrd="0" destOrd="1" presId="urn:microsoft.com/office/officeart/2005/8/layout/hList1"/>
    <dgm:cxn modelId="{E78A063A-0547-4844-AB49-FD861A92C782}" srcId="{08158A7C-B83D-41CC-86A6-F8042403CC58}" destId="{7EA96D86-D365-4406-9243-83558475B580}" srcOrd="9" destOrd="0" parTransId="{7852C2AD-9CE4-4D32-B19C-3E600CA5DFCF}" sibTransId="{BBEBF72E-7073-41D2-952B-826049050B83}"/>
    <dgm:cxn modelId="{B8D7D23D-72D2-484E-92EB-043B7197A129}" srcId="{08158A7C-B83D-41CC-86A6-F8042403CC58}" destId="{995D4BDC-6E45-4C08-897B-AF4B40FFBFAB}" srcOrd="1" destOrd="0" parTransId="{E53689A9-674A-4176-B9DE-41B2060ED79D}" sibTransId="{1C706886-9298-470B-B8FE-FDECEB9367B9}"/>
    <dgm:cxn modelId="{3B5EBC3E-1FC8-41D4-BBBF-EE526180CF1A}" type="presOf" srcId="{CC5D303B-7DBE-4A09-A102-06D4BE2CE3D5}" destId="{AC770394-8CA8-46E0-B67E-D7A730F556E9}" srcOrd="0" destOrd="0" presId="urn:microsoft.com/office/officeart/2005/8/layout/hList1"/>
    <dgm:cxn modelId="{9D3E325F-1E51-4A18-A4D2-1B19AE727706}" srcId="{121B3A3A-5375-487D-8C40-E24AD5C30409}" destId="{FEFFA296-886F-480A-ADAB-48A6A56858D1}" srcOrd="4" destOrd="0" parTransId="{C9D7D3C4-CDC2-4042-B805-E73ACF903308}" sibTransId="{23E3523B-94D4-4A65-BE2E-EBE3A207EB9C}"/>
    <dgm:cxn modelId="{A4C41D45-6057-4E30-811C-55F5376BE161}" type="presOf" srcId="{CF1B5F38-1FB9-458F-865E-150F71504787}" destId="{8C348944-48BF-4B36-9E15-242081FB03ED}" srcOrd="0" destOrd="0" presId="urn:microsoft.com/office/officeart/2005/8/layout/hList1"/>
    <dgm:cxn modelId="{3A5A4A65-64C9-4F3B-9390-F9F7BF64E856}" srcId="{08158A7C-B83D-41CC-86A6-F8042403CC58}" destId="{F7F04384-F699-4AB3-8AA5-C88C2F2C8F1F}" srcOrd="6" destOrd="0" parTransId="{A344C08E-3BBF-4E6C-803D-37B08D958E9A}" sibTransId="{9864A238-ABBF-45AA-A650-2EB2928686B2}"/>
    <dgm:cxn modelId="{915D7667-DF08-4F60-9FB4-67815FB10418}" type="presOf" srcId="{83DA80E8-011A-4ACD-B0E8-7035796DF5F6}" destId="{366E3E32-E646-44A4-8E01-A9D463D76522}" srcOrd="0" destOrd="12" presId="urn:microsoft.com/office/officeart/2005/8/layout/hList1"/>
    <dgm:cxn modelId="{BC69E968-0DA2-4733-9B8B-6E8CF5935AF9}" type="presOf" srcId="{121B3A3A-5375-487D-8C40-E24AD5C30409}" destId="{7E01E753-0F5D-4B07-A470-1F00EA07D6DB}" srcOrd="0" destOrd="0" presId="urn:microsoft.com/office/officeart/2005/8/layout/hList1"/>
    <dgm:cxn modelId="{9F3B2549-8271-41BA-B980-A3149F3602F4}" srcId="{24C1E3CF-FA3B-472C-9A34-66D004B3C9DC}" destId="{DBC15AC5-601B-4BD0-A017-165C1141683A}" srcOrd="2" destOrd="0" parTransId="{3A2D58C8-9545-42AE-B2DD-B8746D4F2D5E}" sibTransId="{F99F1E8C-8876-482C-8E6D-151B00671CDE}"/>
    <dgm:cxn modelId="{F302EA49-9559-4FA9-844D-07B8AA72788A}" srcId="{121B3A3A-5375-487D-8C40-E24AD5C30409}" destId="{55E1154C-CB1A-46CE-AA8D-A1983F2A05BD}" srcOrd="6" destOrd="0" parTransId="{9471BD44-684D-4074-8906-1569FE945AEF}" sibTransId="{DBEE37FC-1223-4F5F-86EA-5BB325E988FE}"/>
    <dgm:cxn modelId="{2A31096E-9C52-453F-A8C9-3F36D00D5D66}" srcId="{08158A7C-B83D-41CC-86A6-F8042403CC58}" destId="{C73F942C-55F9-4C0D-9A38-286A836F9157}" srcOrd="7" destOrd="0" parTransId="{89A8C2C5-6308-4BA8-BC9A-23404A383C23}" sibTransId="{C136C1A5-2401-4077-91C9-6A78FB25E97D}"/>
    <dgm:cxn modelId="{A569606E-143C-4872-93FA-2706E09F6D74}" type="presOf" srcId="{DC102DBA-86A3-41B6-BDF9-389AD3B90135}" destId="{366E3E32-E646-44A4-8E01-A9D463D76522}" srcOrd="0" destOrd="11" presId="urn:microsoft.com/office/officeart/2005/8/layout/hList1"/>
    <dgm:cxn modelId="{DEC2BA50-E0F2-4D43-AABA-5C353548569B}" srcId="{08158A7C-B83D-41CC-86A6-F8042403CC58}" destId="{1F9EC1A3-A6E8-4D5B-9E58-0C3F86CAC472}" srcOrd="10" destOrd="0" parTransId="{F72F30A5-7C44-4949-AF38-2F0D96AFDD5A}" sibTransId="{8FE4215A-F87B-4FC0-8A5C-050B920EE6A1}"/>
    <dgm:cxn modelId="{88029F52-8AE7-4070-BE9B-4473E539D7DF}" type="presOf" srcId="{E6A8B92E-3FCA-4B28-B05E-75BCD1922622}" destId="{AC770394-8CA8-46E0-B67E-D7A730F556E9}" srcOrd="0" destOrd="2" presId="urn:microsoft.com/office/officeart/2005/8/layout/hList1"/>
    <dgm:cxn modelId="{372C3577-0228-42BB-AC47-2D1158AF440F}" srcId="{121B3A3A-5375-487D-8C40-E24AD5C30409}" destId="{E6A8B92E-3FCA-4B28-B05E-75BCD1922622}" srcOrd="2" destOrd="0" parTransId="{F3549FA1-D54B-4B8D-B719-C7547534BE7A}" sibTransId="{F40DA06C-2365-42EB-AD05-71F959496206}"/>
    <dgm:cxn modelId="{6767F357-5E26-49CE-9456-95F28EE32A9F}" srcId="{08158A7C-B83D-41CC-86A6-F8042403CC58}" destId="{8556EFBB-8A3C-4CA3-8EDA-1D10E788F879}" srcOrd="2" destOrd="0" parTransId="{F8392198-8F30-43A6-AA58-4E43C77A6B15}" sibTransId="{696662AF-2D2E-4570-8CC2-2F8E94B75355}"/>
    <dgm:cxn modelId="{32822B5A-83D3-4D8A-A10C-185E7A48BA3C}" srcId="{008E860B-DBCC-4AD1-A36F-43E3F73EC637}" destId="{121B3A3A-5375-487D-8C40-E24AD5C30409}" srcOrd="3" destOrd="0" parTransId="{6EABF8A9-309B-430F-98A5-6759E5BB4E4A}" sibTransId="{E0431BA8-57D7-43C7-9085-FF6761BA138E}"/>
    <dgm:cxn modelId="{7DB5DB7A-710A-49B9-8BCC-24A4BF40A5F7}" type="presOf" srcId="{8AD5EDEE-4F72-460B-B695-ED98104CC79F}" destId="{366E3E32-E646-44A4-8E01-A9D463D76522}" srcOrd="0" destOrd="13" presId="urn:microsoft.com/office/officeart/2005/8/layout/hList1"/>
    <dgm:cxn modelId="{C778857D-B121-4B02-A0F4-CD348FF3CC76}" type="presOf" srcId="{71F10A7B-98C5-4346-B1A5-94AB7762F54D}" destId="{EA99E521-D5F9-4E41-AD77-35B5FE522C3D}" srcOrd="0" destOrd="1" presId="urn:microsoft.com/office/officeart/2005/8/layout/hList1"/>
    <dgm:cxn modelId="{E5D00A7E-DAAA-48EF-AB84-99C8269F6916}" srcId="{08158A7C-B83D-41CC-86A6-F8042403CC58}" destId="{83DA80E8-011A-4ACD-B0E8-7035796DF5F6}" srcOrd="12" destOrd="0" parTransId="{397C4900-3FD6-4A75-A31C-301714E373E6}" sibTransId="{4580E6B5-D5CF-4ECB-BD75-2C9260470E19}"/>
    <dgm:cxn modelId="{C324D285-2401-4C2A-A880-9A5AED9B6E66}" srcId="{121B3A3A-5375-487D-8C40-E24AD5C30409}" destId="{CC5D303B-7DBE-4A09-A102-06D4BE2CE3D5}" srcOrd="0" destOrd="0" parTransId="{A5DD6E0A-B03E-4DB7-9683-4CF01EEA8096}" sibTransId="{2DFDB076-D67C-42A2-88E5-F70C1DCF73E0}"/>
    <dgm:cxn modelId="{21F2CE86-D2B9-4149-BC47-D47264B95862}" srcId="{CF1B5F38-1FB9-458F-865E-150F71504787}" destId="{0128145F-1263-400E-8D1D-E6DC84A2A1DC}" srcOrd="1" destOrd="0" parTransId="{4A0D0586-F0E7-4B5D-82A2-27242557CF67}" sibTransId="{074E2C4A-EF39-406D-99CF-9566D50E7DB9}"/>
    <dgm:cxn modelId="{1EE23C90-5F32-48EF-8A42-EE54C92BF254}" srcId="{08158A7C-B83D-41CC-86A6-F8042403CC58}" destId="{C58CF42A-1C42-4E52-84F3-D74BA264F3ED}" srcOrd="0" destOrd="0" parTransId="{5402A353-67DD-4D69-AADE-25B74EDB96B4}" sibTransId="{C221673D-A432-449A-B1F4-4ED6EF84B88D}"/>
    <dgm:cxn modelId="{A00BE590-8424-49EE-BF4D-0BAF7A3FF66D}" type="presOf" srcId="{EE369426-384B-4747-8F20-9CCD4C4405A7}" destId="{366E3E32-E646-44A4-8E01-A9D463D76522}" srcOrd="0" destOrd="14" presId="urn:microsoft.com/office/officeart/2005/8/layout/hList1"/>
    <dgm:cxn modelId="{45EA1093-5F13-4EF0-9B54-57D13E804BBE}" type="presOf" srcId="{FEFFA296-886F-480A-ADAB-48A6A56858D1}" destId="{AC770394-8CA8-46E0-B67E-D7A730F556E9}" srcOrd="0" destOrd="4" presId="urn:microsoft.com/office/officeart/2005/8/layout/hList1"/>
    <dgm:cxn modelId="{9977DA94-3868-48AD-B7B2-D7F8144AA8E3}" type="presOf" srcId="{8A8A1B11-8557-4236-9F0F-2F6E6122BFE8}" destId="{366E3E32-E646-44A4-8E01-A9D463D76522}" srcOrd="0" destOrd="4" presId="urn:microsoft.com/office/officeart/2005/8/layout/hList1"/>
    <dgm:cxn modelId="{DFE8549C-8CAA-489B-8C07-FAA61F54AC65}" type="presOf" srcId="{1F9EC1A3-A6E8-4D5B-9E58-0C3F86CAC472}" destId="{366E3E32-E646-44A4-8E01-A9D463D76522}" srcOrd="0" destOrd="10" presId="urn:microsoft.com/office/officeart/2005/8/layout/hList1"/>
    <dgm:cxn modelId="{F2BA719D-F268-4BD1-BE9B-368713BDF71B}" srcId="{121B3A3A-5375-487D-8C40-E24AD5C30409}" destId="{2C8461A3-1EF8-40F9-A1A0-EABFCF11C3B6}" srcOrd="1" destOrd="0" parTransId="{1EB21CB2-54CC-4B4E-9FDB-B5387B89A60E}" sibTransId="{411FAD7C-8189-40E7-B6A0-1863A01C7C24}"/>
    <dgm:cxn modelId="{53EE669E-03D0-4F5F-8667-7A0DE5F82A08}" type="presOf" srcId="{55E1154C-CB1A-46CE-AA8D-A1983F2A05BD}" destId="{AC770394-8CA8-46E0-B67E-D7A730F556E9}" srcOrd="0" destOrd="6" presId="urn:microsoft.com/office/officeart/2005/8/layout/hList1"/>
    <dgm:cxn modelId="{6E407AA6-334A-47A5-9637-CC7F91A3B481}" type="presOf" srcId="{F7F04384-F699-4AB3-8AA5-C88C2F2C8F1F}" destId="{366E3E32-E646-44A4-8E01-A9D463D76522}" srcOrd="0" destOrd="6" presId="urn:microsoft.com/office/officeart/2005/8/layout/hList1"/>
    <dgm:cxn modelId="{BAF8E5AD-ACCC-4D43-8E2E-84F6EAF8CCAC}" type="presOf" srcId="{834213D6-A5A1-454F-9FC6-B68689CBF168}" destId="{AC770394-8CA8-46E0-B67E-D7A730F556E9}" srcOrd="0" destOrd="3" presId="urn:microsoft.com/office/officeart/2005/8/layout/hList1"/>
    <dgm:cxn modelId="{A65574B4-9A1A-4D1F-8DBE-B664DF34BB46}" type="presOf" srcId="{12BA3E19-745C-4946-8005-9FC077FCB392}" destId="{366E3E32-E646-44A4-8E01-A9D463D76522}" srcOrd="0" destOrd="5" presId="urn:microsoft.com/office/officeart/2005/8/layout/hList1"/>
    <dgm:cxn modelId="{D17017C1-9ADC-4210-BFCD-0B0D24BA4C29}" srcId="{121B3A3A-5375-487D-8C40-E24AD5C30409}" destId="{834213D6-A5A1-454F-9FC6-B68689CBF168}" srcOrd="3" destOrd="0" parTransId="{0BE05B3A-34F1-4921-B314-064D6F88491F}" sibTransId="{AAC492B7-D7B5-47D4-8336-E7FFE975F5BC}"/>
    <dgm:cxn modelId="{B1DD7CC9-A6CE-4D2B-B22E-8FA806684629}" srcId="{008E860B-DBCC-4AD1-A36F-43E3F73EC637}" destId="{CF1B5F38-1FB9-458F-865E-150F71504787}" srcOrd="2" destOrd="0" parTransId="{9AD87F4B-B40A-4475-8529-56A66A12CB53}" sibTransId="{EF994712-84BF-41C7-B329-89019BA7CA90}"/>
    <dgm:cxn modelId="{BC8292C9-25C1-46AF-AE94-629F57FF09C0}" type="presOf" srcId="{995D4BDC-6E45-4C08-897B-AF4B40FFBFAB}" destId="{366E3E32-E646-44A4-8E01-A9D463D76522}" srcOrd="0" destOrd="1" presId="urn:microsoft.com/office/officeart/2005/8/layout/hList1"/>
    <dgm:cxn modelId="{456868D1-C1E8-49F1-ABA8-8DF697C12795}" srcId="{24C1E3CF-FA3B-472C-9A34-66D004B3C9DC}" destId="{57091758-4A5E-44C2-AA0F-582A144F0F7C}" srcOrd="0" destOrd="0" parTransId="{56A6BAA7-7FEC-4FCA-8C33-E55BF32181E1}" sibTransId="{6CA2653E-91D9-4187-90D0-60C28E441E45}"/>
    <dgm:cxn modelId="{72B3CCD2-1C11-4D6D-8CBE-72F7A467B0EF}" type="presOf" srcId="{0128145F-1263-400E-8D1D-E6DC84A2A1DC}" destId="{D85FA4CF-AEB0-41C6-A036-80006FA0B345}" srcOrd="0" destOrd="1" presId="urn:microsoft.com/office/officeart/2005/8/layout/hList1"/>
    <dgm:cxn modelId="{8A97F3D2-F82E-4325-96CF-6D127D82C3BE}" type="presOf" srcId="{C58CF42A-1C42-4E52-84F3-D74BA264F3ED}" destId="{366E3E32-E646-44A4-8E01-A9D463D76522}" srcOrd="0" destOrd="0" presId="urn:microsoft.com/office/officeart/2005/8/layout/hList1"/>
    <dgm:cxn modelId="{8ABC30D7-4E65-4ADC-87A2-80E39677DDC6}" type="presOf" srcId="{91E4D84A-C232-4D5E-B153-A2B1C0C5D3A7}" destId="{EA99E521-D5F9-4E41-AD77-35B5FE522C3D}" srcOrd="0" destOrd="3" presId="urn:microsoft.com/office/officeart/2005/8/layout/hList1"/>
    <dgm:cxn modelId="{52DCF0D7-9F82-4B42-A182-8E1C84817A18}" srcId="{08158A7C-B83D-41CC-86A6-F8042403CC58}" destId="{8AD5EDEE-4F72-460B-B695-ED98104CC79F}" srcOrd="13" destOrd="0" parTransId="{F95DEA42-9EA0-4F3F-AF2E-9ABA66104337}" sibTransId="{7294DB43-7A5E-4C65-AB9F-9DCD29EF53F9}"/>
    <dgm:cxn modelId="{5E6ADEDA-DEE3-4724-8704-4F9EB41FA889}" type="presOf" srcId="{DBC15AC5-601B-4BD0-A017-165C1141683A}" destId="{EA99E521-D5F9-4E41-AD77-35B5FE522C3D}" srcOrd="0" destOrd="2" presId="urn:microsoft.com/office/officeart/2005/8/layout/hList1"/>
    <dgm:cxn modelId="{C2EA0BDC-642B-479B-9364-48606264EA47}" srcId="{24C1E3CF-FA3B-472C-9A34-66D004B3C9DC}" destId="{71F10A7B-98C5-4346-B1A5-94AB7762F54D}" srcOrd="1" destOrd="0" parTransId="{A7062AC3-04F6-45A9-A973-EE84477A76C4}" sibTransId="{31B2911F-6364-4C71-832B-7BE1F3146C7D}"/>
    <dgm:cxn modelId="{B6C7CFE2-7673-4D53-BC33-1F4BB43D46EB}" srcId="{CF1B5F38-1FB9-458F-865E-150F71504787}" destId="{4CA395B1-D73F-4C08-94BF-B477BA41F5B0}" srcOrd="2" destOrd="0" parTransId="{6124B320-81EC-4EEC-B46B-3F03E19B613B}" sibTransId="{F892D6F3-3550-4465-B078-7C3886F5CF60}"/>
    <dgm:cxn modelId="{578B3CE5-E80F-402D-90D1-236557BAAD2F}" type="presOf" srcId="{24C1E3CF-FA3B-472C-9A34-66D004B3C9DC}" destId="{846CDAAA-D8AF-4BB0-951F-224233BD9A5F}" srcOrd="0" destOrd="0" presId="urn:microsoft.com/office/officeart/2005/8/layout/hList1"/>
    <dgm:cxn modelId="{72DC16E6-0037-4FE1-96FC-7EB12705BD49}" srcId="{08158A7C-B83D-41CC-86A6-F8042403CC58}" destId="{8A8A1B11-8557-4236-9F0F-2F6E6122BFE8}" srcOrd="4" destOrd="0" parTransId="{5C5C67A8-C22C-40B0-BEAD-68DA03217092}" sibTransId="{E69EF1E9-96EE-4352-9A9B-53ABBF304523}"/>
    <dgm:cxn modelId="{4F3BD1E6-FAF0-4731-8C0E-36F8235778FE}" type="presOf" srcId="{57091758-4A5E-44C2-AA0F-582A144F0F7C}" destId="{EA99E521-D5F9-4E41-AD77-35B5FE522C3D}" srcOrd="0" destOrd="0" presId="urn:microsoft.com/office/officeart/2005/8/layout/hList1"/>
    <dgm:cxn modelId="{BE332BE8-78F8-4371-B3F4-CD9522B8B506}" srcId="{121B3A3A-5375-487D-8C40-E24AD5C30409}" destId="{6AF06F0E-333D-4C3D-B673-206B3E74B04B}" srcOrd="5" destOrd="0" parTransId="{3B5B4C41-120E-46DE-937B-61D53ACFF979}" sibTransId="{420039CC-EA2B-46D4-A8C9-6FA2444EB62C}"/>
    <dgm:cxn modelId="{BFAE2AEB-75E5-48A0-99C4-2233B33CC250}" srcId="{008E860B-DBCC-4AD1-A36F-43E3F73EC637}" destId="{24C1E3CF-FA3B-472C-9A34-66D004B3C9DC}" srcOrd="0" destOrd="0" parTransId="{BAE2B938-823A-4EDE-8842-403FBFFEA70B}" sibTransId="{45B42356-0293-4E0B-8FCC-2862C45329BB}"/>
    <dgm:cxn modelId="{88B013EC-ABC3-4B26-B808-AFA5C742FEBD}" srcId="{08158A7C-B83D-41CC-86A6-F8042403CC58}" destId="{EE369426-384B-4747-8F20-9CCD4C4405A7}" srcOrd="14" destOrd="0" parTransId="{EA244125-CA99-41C2-953D-E4D4341B3087}" sibTransId="{5469F767-84FF-41B9-A0DC-B0D42AA4A342}"/>
    <dgm:cxn modelId="{17FE8CEC-BA8F-4674-A7FF-25CE86FE84F8}" type="presOf" srcId="{EB937770-38F1-4586-87CE-B5C37D39931B}" destId="{AC770394-8CA8-46E0-B67E-D7A730F556E9}" srcOrd="0" destOrd="7" presId="urn:microsoft.com/office/officeart/2005/8/layout/hList1"/>
    <dgm:cxn modelId="{362EFEED-2CCA-418C-B2AB-52822929C610}" type="presOf" srcId="{81CEB33E-4856-4F21-807D-D17F969D40F7}" destId="{D85FA4CF-AEB0-41C6-A036-80006FA0B345}" srcOrd="0" destOrd="0" presId="urn:microsoft.com/office/officeart/2005/8/layout/hList1"/>
    <dgm:cxn modelId="{5B247DEE-3A82-4383-97E1-97FC59469B6F}" srcId="{121B3A3A-5375-487D-8C40-E24AD5C30409}" destId="{EB937770-38F1-4586-87CE-B5C37D39931B}" srcOrd="7" destOrd="0" parTransId="{EBB75647-5257-4852-9171-90E676EB38BB}" sibTransId="{9273C93C-457F-423B-9D83-5269E46EE865}"/>
    <dgm:cxn modelId="{E70C69EF-9816-4C84-976F-550D3A0B8093}" type="presOf" srcId="{60A00146-6D70-48FD-8005-F5E66070B362}" destId="{366E3E32-E646-44A4-8E01-A9D463D76522}" srcOrd="0" destOrd="3" presId="urn:microsoft.com/office/officeart/2005/8/layout/hList1"/>
    <dgm:cxn modelId="{A6001EF3-8F2C-4119-92D9-02E7B3382E84}" srcId="{008E860B-DBCC-4AD1-A36F-43E3F73EC637}" destId="{08158A7C-B83D-41CC-86A6-F8042403CC58}" srcOrd="1" destOrd="0" parTransId="{9BF6DA8E-DD85-408D-B123-8610AEA9B17B}" sibTransId="{8CE3242E-8570-4662-B32D-B55A5084CDC6}"/>
    <dgm:cxn modelId="{482A80F4-16B3-42AE-8C07-AB1BBD5533AD}" type="presOf" srcId="{7EA96D86-D365-4406-9243-83558475B580}" destId="{366E3E32-E646-44A4-8E01-A9D463D76522}" srcOrd="0" destOrd="9" presId="urn:microsoft.com/office/officeart/2005/8/layout/hList1"/>
    <dgm:cxn modelId="{6CF8B9F5-CCC1-48C5-8919-ABB62C750F04}" srcId="{24C1E3CF-FA3B-472C-9A34-66D004B3C9DC}" destId="{91E4D84A-C232-4D5E-B153-A2B1C0C5D3A7}" srcOrd="3" destOrd="0" parTransId="{BB1EFCAB-CB43-45A1-9A75-1C11F3FFD539}" sibTransId="{C776C26F-1BE8-4BC2-AF6C-F88562F20A83}"/>
    <dgm:cxn modelId="{DF1C04FE-EB07-4405-9F1F-0832178AF96D}" type="presOf" srcId="{08158A7C-B83D-41CC-86A6-F8042403CC58}" destId="{883C1054-9627-4DF0-97DF-F158AFDF30C6}" srcOrd="0" destOrd="0" presId="urn:microsoft.com/office/officeart/2005/8/layout/hList1"/>
    <dgm:cxn modelId="{F74E1006-F00A-4C2C-A80F-666920757DE9}" type="presParOf" srcId="{2EB2F77A-50A7-4C68-B2E5-6F475F64D37E}" destId="{A0400145-EDD9-49D6-B7B1-6C5EAFD78160}" srcOrd="0" destOrd="0" presId="urn:microsoft.com/office/officeart/2005/8/layout/hList1"/>
    <dgm:cxn modelId="{4E847E3A-D632-4F53-B54F-0DF0F03A5A6F}" type="presParOf" srcId="{A0400145-EDD9-49D6-B7B1-6C5EAFD78160}" destId="{846CDAAA-D8AF-4BB0-951F-224233BD9A5F}" srcOrd="0" destOrd="0" presId="urn:microsoft.com/office/officeart/2005/8/layout/hList1"/>
    <dgm:cxn modelId="{93174762-40CA-4076-9EEB-62D9AA58E45F}" type="presParOf" srcId="{A0400145-EDD9-49D6-B7B1-6C5EAFD78160}" destId="{EA99E521-D5F9-4E41-AD77-35B5FE522C3D}" srcOrd="1" destOrd="0" presId="urn:microsoft.com/office/officeart/2005/8/layout/hList1"/>
    <dgm:cxn modelId="{18B466A8-9D5A-4BF7-BD38-CF2342D834A9}" type="presParOf" srcId="{2EB2F77A-50A7-4C68-B2E5-6F475F64D37E}" destId="{84535651-5947-4575-B77C-746B9B6ABD3B}" srcOrd="1" destOrd="0" presId="urn:microsoft.com/office/officeart/2005/8/layout/hList1"/>
    <dgm:cxn modelId="{5D35FE4E-87B3-4044-AA4D-A3BD13EE9DCC}" type="presParOf" srcId="{2EB2F77A-50A7-4C68-B2E5-6F475F64D37E}" destId="{D54087CE-3F14-458B-A486-5CBE4BBD1907}" srcOrd="2" destOrd="0" presId="urn:microsoft.com/office/officeart/2005/8/layout/hList1"/>
    <dgm:cxn modelId="{CEADE95B-85C5-4DA2-A6C5-A467EFECA653}" type="presParOf" srcId="{D54087CE-3F14-458B-A486-5CBE4BBD1907}" destId="{883C1054-9627-4DF0-97DF-F158AFDF30C6}" srcOrd="0" destOrd="0" presId="urn:microsoft.com/office/officeart/2005/8/layout/hList1"/>
    <dgm:cxn modelId="{F860D937-DAE6-4C0B-9D06-3F554B2E5E88}" type="presParOf" srcId="{D54087CE-3F14-458B-A486-5CBE4BBD1907}" destId="{366E3E32-E646-44A4-8E01-A9D463D76522}" srcOrd="1" destOrd="0" presId="urn:microsoft.com/office/officeart/2005/8/layout/hList1"/>
    <dgm:cxn modelId="{2C5E42BC-B88B-4073-9EBA-4C9B16A31859}" type="presParOf" srcId="{2EB2F77A-50A7-4C68-B2E5-6F475F64D37E}" destId="{6B3B1D92-B351-48F9-A1C4-3C9C251D3621}" srcOrd="3" destOrd="0" presId="urn:microsoft.com/office/officeart/2005/8/layout/hList1"/>
    <dgm:cxn modelId="{20B39568-8310-42C8-958F-02553EF72CEC}" type="presParOf" srcId="{2EB2F77A-50A7-4C68-B2E5-6F475F64D37E}" destId="{D528B215-BD6D-4E48-9144-376820B34454}" srcOrd="4" destOrd="0" presId="urn:microsoft.com/office/officeart/2005/8/layout/hList1"/>
    <dgm:cxn modelId="{B8430E02-A837-4AC3-9771-8F5BD445A69B}" type="presParOf" srcId="{D528B215-BD6D-4E48-9144-376820B34454}" destId="{8C348944-48BF-4B36-9E15-242081FB03ED}" srcOrd="0" destOrd="0" presId="urn:microsoft.com/office/officeart/2005/8/layout/hList1"/>
    <dgm:cxn modelId="{D7DAA5F1-006B-41B0-ACED-5F900E8CAA4C}" type="presParOf" srcId="{D528B215-BD6D-4E48-9144-376820B34454}" destId="{D85FA4CF-AEB0-41C6-A036-80006FA0B345}" srcOrd="1" destOrd="0" presId="urn:microsoft.com/office/officeart/2005/8/layout/hList1"/>
    <dgm:cxn modelId="{F68B3949-5087-4BFF-8503-3C192D1BD814}" type="presParOf" srcId="{2EB2F77A-50A7-4C68-B2E5-6F475F64D37E}" destId="{5AAB6990-EA35-4E0A-8B41-8111D81EB799}" srcOrd="5" destOrd="0" presId="urn:microsoft.com/office/officeart/2005/8/layout/hList1"/>
    <dgm:cxn modelId="{74F884ED-2A02-4B6B-9E04-CA331BF2BD41}" type="presParOf" srcId="{2EB2F77A-50A7-4C68-B2E5-6F475F64D37E}" destId="{950000DD-E725-4778-A0EE-0B0786B1CEC1}" srcOrd="6" destOrd="0" presId="urn:microsoft.com/office/officeart/2005/8/layout/hList1"/>
    <dgm:cxn modelId="{36DDE6D9-D977-48CB-A00B-C21B9047F137}" type="presParOf" srcId="{950000DD-E725-4778-A0EE-0B0786B1CEC1}" destId="{7E01E753-0F5D-4B07-A470-1F00EA07D6DB}" srcOrd="0" destOrd="0" presId="urn:microsoft.com/office/officeart/2005/8/layout/hList1"/>
    <dgm:cxn modelId="{962BCFB5-55E9-4727-9CA1-90064C58B6D5}" type="presParOf" srcId="{950000DD-E725-4778-A0EE-0B0786B1CEC1}" destId="{AC770394-8CA8-46E0-B67E-D7A730F556E9}"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CDAAA-D8AF-4BB0-951F-224233BD9A5F}">
      <dsp:nvSpPr>
        <dsp:cNvPr id="0" name=""/>
        <dsp:cNvSpPr/>
      </dsp:nvSpPr>
      <dsp:spPr>
        <a:xfrm>
          <a:off x="4094" y="1997"/>
          <a:ext cx="2462292" cy="403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tr-TR" sz="1400" b="0" kern="1200" dirty="0">
              <a:latin typeface="Roboto Slab" panose="020B0604020202020204" charset="0"/>
              <a:ea typeface="Roboto Slab" panose="020B0604020202020204" charset="0"/>
            </a:rPr>
            <a:t>Enstitüler</a:t>
          </a:r>
          <a:endParaRPr lang="tr-TR" sz="1400" kern="1200" dirty="0"/>
        </a:p>
      </dsp:txBody>
      <dsp:txXfrm>
        <a:off x="4094" y="1997"/>
        <a:ext cx="2462292" cy="403200"/>
      </dsp:txXfrm>
    </dsp:sp>
    <dsp:sp modelId="{EA99E521-D5F9-4E41-AD77-35B5FE522C3D}">
      <dsp:nvSpPr>
        <dsp:cNvPr id="0" name=""/>
        <dsp:cNvSpPr/>
      </dsp:nvSpPr>
      <dsp:spPr>
        <a:xfrm>
          <a:off x="4094" y="405197"/>
          <a:ext cx="2462292" cy="390064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tr-TR" sz="1400" b="0" kern="1200" dirty="0">
              <a:solidFill>
                <a:schemeClr val="dk1"/>
              </a:solidFill>
              <a:latin typeface="Roboto Slab" panose="020B0604020202020204" charset="0"/>
              <a:ea typeface="Roboto Slab" panose="020B0604020202020204" charset="0"/>
              <a:cs typeface="Times New Roman" pitchFamily="18" charset="0"/>
            </a:rPr>
            <a:t>Sağlık Bilimleri</a:t>
          </a:r>
          <a:endParaRPr lang="tr-TR" sz="1400" b="0" kern="1200" dirty="0">
            <a:latin typeface="Roboto Slab" panose="020B0604020202020204" charset="0"/>
            <a:ea typeface="Roboto Slab" panose="020B0604020202020204" charset="0"/>
          </a:endParaRPr>
        </a:p>
        <a:p>
          <a:pPr marL="114300" lvl="1" indent="-114300" algn="l" defTabSz="622300" rtl="0">
            <a:lnSpc>
              <a:spcPct val="90000"/>
            </a:lnSpc>
            <a:spcBef>
              <a:spcPct val="0"/>
            </a:spcBef>
            <a:spcAft>
              <a:spcPct val="15000"/>
            </a:spcAft>
            <a:buChar char="•"/>
          </a:pPr>
          <a:r>
            <a:rPr lang="tr-TR" sz="1400" b="1" kern="1200" dirty="0">
              <a:solidFill>
                <a:schemeClr val="dk1"/>
              </a:solidFill>
              <a:latin typeface="Roboto Slab" panose="020B0604020202020204" charset="0"/>
              <a:ea typeface="Roboto Slab" panose="020B0604020202020204" charset="0"/>
              <a:cs typeface="Times New Roman" pitchFamily="18" charset="0"/>
            </a:rPr>
            <a:t>Demir Çelik </a:t>
          </a:r>
          <a:endParaRPr lang="tr-TR" sz="1400" kern="1200" dirty="0">
            <a:latin typeface="Roboto Slab" panose="020B0604020202020204" charset="0"/>
            <a:ea typeface="Roboto Slab" panose="020B0604020202020204" charset="0"/>
          </a:endParaRPr>
        </a:p>
        <a:p>
          <a:pPr marL="114300" lvl="1" indent="-114300" algn="l" defTabSz="622300" rtl="0">
            <a:lnSpc>
              <a:spcPct val="90000"/>
            </a:lnSpc>
            <a:spcBef>
              <a:spcPct val="0"/>
            </a:spcBef>
            <a:spcAft>
              <a:spcPct val="15000"/>
            </a:spcAft>
            <a:buChar char="•"/>
          </a:pPr>
          <a:r>
            <a:rPr lang="tr-TR" sz="1400" b="0" kern="1200" dirty="0">
              <a:solidFill>
                <a:schemeClr val="dk1"/>
              </a:solidFill>
              <a:latin typeface="Roboto Slab" panose="020B0604020202020204" charset="0"/>
              <a:ea typeface="Roboto Slab" panose="020B0604020202020204" charset="0"/>
              <a:cs typeface="Times New Roman" pitchFamily="18" charset="0"/>
            </a:rPr>
            <a:t>Fen Bilimleri</a:t>
          </a:r>
          <a:endParaRPr lang="tr-TR" sz="1400" b="0" kern="1200" dirty="0">
            <a:latin typeface="Roboto Slab" panose="020B0604020202020204" charset="0"/>
            <a:ea typeface="Roboto Slab" panose="020B0604020202020204" charset="0"/>
          </a:endParaRPr>
        </a:p>
        <a:p>
          <a:pPr marL="114300" lvl="1" indent="-114300" algn="l" defTabSz="622300" rtl="0">
            <a:lnSpc>
              <a:spcPct val="90000"/>
            </a:lnSpc>
            <a:spcBef>
              <a:spcPct val="0"/>
            </a:spcBef>
            <a:spcAft>
              <a:spcPct val="15000"/>
            </a:spcAft>
            <a:buChar char="•"/>
          </a:pPr>
          <a:r>
            <a:rPr lang="tr-TR" sz="1400" b="1" kern="1200" dirty="0"/>
            <a:t>Sosyal Bilimler</a:t>
          </a:r>
        </a:p>
      </dsp:txBody>
      <dsp:txXfrm>
        <a:off x="4094" y="405197"/>
        <a:ext cx="2462292" cy="3900645"/>
      </dsp:txXfrm>
    </dsp:sp>
    <dsp:sp modelId="{883C1054-9627-4DF0-97DF-F158AFDF30C6}">
      <dsp:nvSpPr>
        <dsp:cNvPr id="0" name=""/>
        <dsp:cNvSpPr/>
      </dsp:nvSpPr>
      <dsp:spPr>
        <a:xfrm>
          <a:off x="2811108" y="1997"/>
          <a:ext cx="2462292" cy="403200"/>
        </a:xfrm>
        <a:prstGeom prst="rect">
          <a:avLst/>
        </a:prstGeom>
        <a:solidFill>
          <a:schemeClr val="accent3">
            <a:hueOff val="2213008"/>
            <a:satOff val="-1820"/>
            <a:lumOff val="2026"/>
            <a:alphaOff val="0"/>
          </a:schemeClr>
        </a:solidFill>
        <a:ln w="25400" cap="flat" cmpd="sng" algn="ctr">
          <a:solidFill>
            <a:schemeClr val="accent3">
              <a:hueOff val="2213008"/>
              <a:satOff val="-1820"/>
              <a:lumOff val="202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tr-TR" sz="1400" kern="1200" dirty="0"/>
            <a:t>Fakülteler</a:t>
          </a:r>
        </a:p>
      </dsp:txBody>
      <dsp:txXfrm>
        <a:off x="2811108" y="1997"/>
        <a:ext cx="2462292" cy="403200"/>
      </dsp:txXfrm>
    </dsp:sp>
    <dsp:sp modelId="{366E3E32-E646-44A4-8E01-A9D463D76522}">
      <dsp:nvSpPr>
        <dsp:cNvPr id="0" name=""/>
        <dsp:cNvSpPr/>
      </dsp:nvSpPr>
      <dsp:spPr>
        <a:xfrm>
          <a:off x="2811108" y="405197"/>
          <a:ext cx="2462292" cy="3900645"/>
        </a:xfrm>
        <a:prstGeom prst="rect">
          <a:avLst/>
        </a:prstGeom>
        <a:solidFill>
          <a:schemeClr val="accent3">
            <a:tint val="40000"/>
            <a:alpha val="90000"/>
            <a:hueOff val="2146236"/>
            <a:satOff val="835"/>
            <a:lumOff val="343"/>
            <a:alphaOff val="0"/>
          </a:schemeClr>
        </a:solidFill>
        <a:ln w="25400" cap="flat" cmpd="sng" algn="ctr">
          <a:solidFill>
            <a:schemeClr val="accent3">
              <a:tint val="40000"/>
              <a:alpha val="90000"/>
              <a:hueOff val="2146236"/>
              <a:satOff val="835"/>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Char char="•"/>
          </a:pPr>
          <a:r>
            <a:rPr lang="tr-TR" sz="1400" kern="1200" dirty="0"/>
            <a:t>Mimarlık</a:t>
          </a:r>
        </a:p>
        <a:p>
          <a:pPr marL="114300" lvl="1" indent="-114300" algn="l" defTabSz="622300">
            <a:lnSpc>
              <a:spcPct val="100000"/>
            </a:lnSpc>
            <a:spcBef>
              <a:spcPct val="0"/>
            </a:spcBef>
            <a:spcAft>
              <a:spcPct val="15000"/>
            </a:spcAft>
            <a:buChar char="•"/>
          </a:pPr>
          <a:r>
            <a:rPr lang="tr-TR" sz="1400" b="1" i="0" u="none" kern="1200" dirty="0"/>
            <a:t>İşletme</a:t>
          </a:r>
          <a:endParaRPr lang="tr-TR" sz="1400" kern="1200" dirty="0"/>
        </a:p>
        <a:p>
          <a:pPr marL="114300" lvl="1" indent="-114300" algn="l" defTabSz="622300" rtl="0">
            <a:lnSpc>
              <a:spcPct val="100000"/>
            </a:lnSpc>
            <a:spcBef>
              <a:spcPct val="0"/>
            </a:spcBef>
            <a:spcAft>
              <a:spcPct val="15000"/>
            </a:spcAft>
            <a:buChar char="•"/>
          </a:pPr>
          <a:r>
            <a:rPr lang="tr-TR" sz="1400" kern="1200" dirty="0"/>
            <a:t>Dişçilik</a:t>
          </a:r>
        </a:p>
        <a:p>
          <a:pPr marL="114300" lvl="1" indent="-114300" algn="l" defTabSz="622300">
            <a:lnSpc>
              <a:spcPct val="100000"/>
            </a:lnSpc>
            <a:spcBef>
              <a:spcPct val="0"/>
            </a:spcBef>
            <a:spcAft>
              <a:spcPct val="15000"/>
            </a:spcAft>
            <a:buChar char="•"/>
          </a:pPr>
          <a:r>
            <a:rPr lang="tr-TR" sz="1400" b="1" i="0" u="none" kern="1200" dirty="0"/>
            <a:t>İktisadi ve İdari Bilimler</a:t>
          </a:r>
          <a:endParaRPr lang="tr-TR" sz="1400" kern="1200" dirty="0"/>
        </a:p>
        <a:p>
          <a:pPr marL="114300" lvl="1" indent="-114300" algn="l" defTabSz="622300">
            <a:lnSpc>
              <a:spcPct val="100000"/>
            </a:lnSpc>
            <a:spcBef>
              <a:spcPct val="0"/>
            </a:spcBef>
            <a:spcAft>
              <a:spcPct val="15000"/>
            </a:spcAft>
            <a:buChar char="•"/>
          </a:pPr>
          <a:r>
            <a:rPr lang="tr-TR" sz="1400" b="0" i="0" u="none" kern="1200" dirty="0"/>
            <a:t>Mühendislik</a:t>
          </a:r>
          <a:endParaRPr lang="tr-TR" sz="1400" b="0" kern="1200" dirty="0"/>
        </a:p>
        <a:p>
          <a:pPr marL="114300" lvl="1" indent="-114300" algn="l" defTabSz="622300">
            <a:lnSpc>
              <a:spcPct val="100000"/>
            </a:lnSpc>
            <a:spcBef>
              <a:spcPct val="0"/>
            </a:spcBef>
            <a:spcAft>
              <a:spcPct val="15000"/>
            </a:spcAft>
            <a:buChar char="•"/>
          </a:pPr>
          <a:r>
            <a:rPr lang="tr-TR" sz="1400" b="1" i="0" u="none" kern="1200" dirty="0"/>
            <a:t>Güzel Sanatlar ve Tasarım</a:t>
          </a:r>
          <a:endParaRPr lang="tr-TR" sz="1400" b="0" kern="1200" dirty="0"/>
        </a:p>
        <a:p>
          <a:pPr marL="114300" lvl="1" indent="-114300" algn="l" defTabSz="622300">
            <a:lnSpc>
              <a:spcPct val="100000"/>
            </a:lnSpc>
            <a:spcBef>
              <a:spcPct val="0"/>
            </a:spcBef>
            <a:spcAft>
              <a:spcPct val="15000"/>
            </a:spcAft>
            <a:buChar char="•"/>
          </a:pPr>
          <a:r>
            <a:rPr lang="tr-TR" sz="1400" b="0" i="0" u="none" kern="1200" dirty="0"/>
            <a:t>Orman</a:t>
          </a:r>
          <a:endParaRPr lang="tr-TR" sz="1400" b="0" kern="1200" dirty="0"/>
        </a:p>
        <a:p>
          <a:pPr marL="114300" lvl="1" indent="-114300" algn="l" defTabSz="622300">
            <a:lnSpc>
              <a:spcPct val="100000"/>
            </a:lnSpc>
            <a:spcBef>
              <a:spcPct val="0"/>
            </a:spcBef>
            <a:spcAft>
              <a:spcPct val="15000"/>
            </a:spcAft>
            <a:buChar char="•"/>
          </a:pPr>
          <a:r>
            <a:rPr lang="tr-TR" sz="1400" b="1" kern="1200" dirty="0"/>
            <a:t>Sağlık Bilimleri</a:t>
          </a:r>
        </a:p>
        <a:p>
          <a:pPr marL="114300" lvl="1" indent="-114300" algn="l" defTabSz="622300">
            <a:lnSpc>
              <a:spcPct val="100000"/>
            </a:lnSpc>
            <a:spcBef>
              <a:spcPct val="0"/>
            </a:spcBef>
            <a:spcAft>
              <a:spcPct val="15000"/>
            </a:spcAft>
            <a:buChar char="•"/>
          </a:pPr>
          <a:r>
            <a:rPr lang="tr-TR" sz="1400" b="0" i="0" u="none" kern="1200" dirty="0"/>
            <a:t>Edebiyat</a:t>
          </a:r>
          <a:endParaRPr lang="tr-TR" sz="1400" b="0" kern="1200" dirty="0"/>
        </a:p>
        <a:p>
          <a:pPr marL="114300" lvl="1" indent="-114300" algn="l" defTabSz="622300">
            <a:lnSpc>
              <a:spcPct val="100000"/>
            </a:lnSpc>
            <a:spcBef>
              <a:spcPct val="0"/>
            </a:spcBef>
            <a:spcAft>
              <a:spcPct val="15000"/>
            </a:spcAft>
            <a:buChar char="•"/>
          </a:pPr>
          <a:r>
            <a:rPr lang="tr-TR" sz="1400" b="1" i="0" u="none" kern="1200" dirty="0"/>
            <a:t>Tıp</a:t>
          </a:r>
          <a:endParaRPr lang="tr-TR" sz="1400" b="0" kern="1200" dirty="0"/>
        </a:p>
        <a:p>
          <a:pPr marL="114300" lvl="1" indent="-114300" algn="l" defTabSz="622300">
            <a:lnSpc>
              <a:spcPct val="100000"/>
            </a:lnSpc>
            <a:spcBef>
              <a:spcPct val="0"/>
            </a:spcBef>
            <a:spcAft>
              <a:spcPct val="15000"/>
            </a:spcAft>
            <a:buChar char="•"/>
          </a:pPr>
          <a:r>
            <a:rPr lang="tr-TR" sz="1400" b="1" i="0" u="none" kern="1200" dirty="0"/>
            <a:t>Fen Bilimleri</a:t>
          </a:r>
          <a:endParaRPr lang="tr-TR" sz="1400" b="0" kern="1200" dirty="0"/>
        </a:p>
        <a:p>
          <a:pPr marL="114300" lvl="1" indent="-114300" algn="l" defTabSz="622300">
            <a:lnSpc>
              <a:spcPct val="100000"/>
            </a:lnSpc>
            <a:spcBef>
              <a:spcPct val="0"/>
            </a:spcBef>
            <a:spcAft>
              <a:spcPct val="15000"/>
            </a:spcAft>
            <a:buChar char="•"/>
          </a:pPr>
          <a:r>
            <a:rPr lang="tr-TR" sz="1400" b="0" i="0" u="none" kern="1200" dirty="0"/>
            <a:t>Teknoloji</a:t>
          </a:r>
          <a:endParaRPr lang="tr-TR" sz="1400" b="0" kern="1200" dirty="0"/>
        </a:p>
        <a:p>
          <a:pPr marL="114300" lvl="1" indent="-114300" algn="l" defTabSz="622300" rtl="0">
            <a:lnSpc>
              <a:spcPct val="100000"/>
            </a:lnSpc>
            <a:spcBef>
              <a:spcPct val="0"/>
            </a:spcBef>
            <a:spcAft>
              <a:spcPct val="15000"/>
            </a:spcAft>
            <a:buChar char="•"/>
          </a:pPr>
          <a:r>
            <a:rPr lang="tr-TR" sz="1400" b="1" i="0" u="none" kern="1200" dirty="0"/>
            <a:t>Teknik Eğitim</a:t>
          </a:r>
          <a:endParaRPr lang="tr-TR" sz="1400" b="1" kern="1200" dirty="0"/>
        </a:p>
        <a:p>
          <a:pPr marL="114300" lvl="1" indent="-114300" algn="l" defTabSz="622300">
            <a:lnSpc>
              <a:spcPct val="100000"/>
            </a:lnSpc>
            <a:spcBef>
              <a:spcPct val="0"/>
            </a:spcBef>
            <a:spcAft>
              <a:spcPct val="15000"/>
            </a:spcAft>
            <a:buChar char="•"/>
          </a:pPr>
          <a:r>
            <a:rPr lang="tr-TR" sz="1400" b="0" i="0" u="none" kern="1200" dirty="0"/>
            <a:t>İlahiyat</a:t>
          </a:r>
          <a:endParaRPr lang="tr-TR" sz="1400" b="0" kern="1200" dirty="0"/>
        </a:p>
        <a:p>
          <a:pPr marL="114300" lvl="1" indent="-114300" algn="l" defTabSz="622300">
            <a:lnSpc>
              <a:spcPct val="100000"/>
            </a:lnSpc>
            <a:spcBef>
              <a:spcPct val="0"/>
            </a:spcBef>
            <a:spcAft>
              <a:spcPct val="15000"/>
            </a:spcAft>
            <a:buChar char="•"/>
          </a:pPr>
          <a:r>
            <a:rPr lang="tr-TR" sz="1400" b="1" i="0" u="none" kern="1200" dirty="0"/>
            <a:t>Turizm</a:t>
          </a:r>
          <a:endParaRPr lang="tr-TR" sz="1400" kern="1200" dirty="0"/>
        </a:p>
      </dsp:txBody>
      <dsp:txXfrm>
        <a:off x="2811108" y="405197"/>
        <a:ext cx="2462292" cy="3900645"/>
      </dsp:txXfrm>
    </dsp:sp>
    <dsp:sp modelId="{8C348944-48BF-4B36-9E15-242081FB03ED}">
      <dsp:nvSpPr>
        <dsp:cNvPr id="0" name=""/>
        <dsp:cNvSpPr/>
      </dsp:nvSpPr>
      <dsp:spPr>
        <a:xfrm>
          <a:off x="5618121" y="1997"/>
          <a:ext cx="2462292" cy="403200"/>
        </a:xfrm>
        <a:prstGeom prst="rect">
          <a:avLst/>
        </a:prstGeom>
        <a:solidFill>
          <a:schemeClr val="accent3">
            <a:hueOff val="4426017"/>
            <a:satOff val="-3641"/>
            <a:lumOff val="4052"/>
            <a:alphaOff val="0"/>
          </a:schemeClr>
        </a:solidFill>
        <a:ln w="25400" cap="flat" cmpd="sng" algn="ctr">
          <a:solidFill>
            <a:schemeClr val="accent3">
              <a:hueOff val="4426017"/>
              <a:satOff val="-3641"/>
              <a:lumOff val="40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tr-TR" sz="1400" kern="1200" dirty="0"/>
            <a:t>Yüksek Okullar</a:t>
          </a:r>
        </a:p>
      </dsp:txBody>
      <dsp:txXfrm>
        <a:off x="5618121" y="1997"/>
        <a:ext cx="2462292" cy="403200"/>
      </dsp:txXfrm>
    </dsp:sp>
    <dsp:sp modelId="{D85FA4CF-AEB0-41C6-A036-80006FA0B345}">
      <dsp:nvSpPr>
        <dsp:cNvPr id="0" name=""/>
        <dsp:cNvSpPr/>
      </dsp:nvSpPr>
      <dsp:spPr>
        <a:xfrm>
          <a:off x="5618121" y="405197"/>
          <a:ext cx="2462292" cy="3900645"/>
        </a:xfrm>
        <a:prstGeom prst="rect">
          <a:avLst/>
        </a:prstGeom>
        <a:solidFill>
          <a:schemeClr val="accent3">
            <a:tint val="40000"/>
            <a:alpha val="90000"/>
            <a:hueOff val="4292473"/>
            <a:satOff val="1669"/>
            <a:lumOff val="687"/>
            <a:alphaOff val="0"/>
          </a:schemeClr>
        </a:solidFill>
        <a:ln w="25400" cap="flat" cmpd="sng" algn="ctr">
          <a:solidFill>
            <a:schemeClr val="accent3">
              <a:tint val="40000"/>
              <a:alpha val="90000"/>
              <a:hueOff val="4292473"/>
              <a:satOff val="1669"/>
              <a:lumOff val="6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00000"/>
            </a:lnSpc>
            <a:spcBef>
              <a:spcPct val="0"/>
            </a:spcBef>
            <a:spcAft>
              <a:spcPct val="15000"/>
            </a:spcAft>
            <a:buChar char="•"/>
          </a:pPr>
          <a:r>
            <a:rPr lang="tr-TR" sz="1400" b="1" i="0" u="none" kern="1200" dirty="0">
              <a:latin typeface="Roboto Slab" panose="020B0604020202020204" charset="0"/>
              <a:ea typeface="Roboto Slab" panose="020B0604020202020204" charset="0"/>
            </a:rPr>
            <a:t>Havacılık</a:t>
          </a:r>
          <a:endParaRPr lang="tr-TR" sz="1400" b="0" kern="1200" dirty="0">
            <a:latin typeface="Roboto Slab" panose="020B0604020202020204" charset="0"/>
            <a:ea typeface="Roboto Slab" panose="020B0604020202020204" charset="0"/>
          </a:endParaRPr>
        </a:p>
        <a:p>
          <a:pPr marL="114300" lvl="1" indent="-114300" algn="l" defTabSz="622300" rtl="0">
            <a:lnSpc>
              <a:spcPct val="100000"/>
            </a:lnSpc>
            <a:spcBef>
              <a:spcPct val="0"/>
            </a:spcBef>
            <a:spcAft>
              <a:spcPct val="15000"/>
            </a:spcAft>
            <a:buChar char="•"/>
          </a:pPr>
          <a:r>
            <a:rPr lang="tr-TR" sz="1400" b="0" i="0" u="none" kern="1200" dirty="0">
              <a:latin typeface="Roboto Slab" panose="020B0604020202020204" charset="0"/>
              <a:ea typeface="Roboto Slab" panose="020B0604020202020204" charset="0"/>
            </a:rPr>
            <a:t>Sağlık Bilimleri</a:t>
          </a:r>
          <a:endParaRPr lang="tr-TR" sz="1400" b="0" kern="1200" dirty="0">
            <a:latin typeface="Roboto Slab" panose="020B0604020202020204" charset="0"/>
            <a:ea typeface="Roboto Slab" panose="020B0604020202020204" charset="0"/>
          </a:endParaRPr>
        </a:p>
        <a:p>
          <a:pPr marL="114300" lvl="1" indent="-114300" algn="l" defTabSz="622300" rtl="0">
            <a:lnSpc>
              <a:spcPct val="100000"/>
            </a:lnSpc>
            <a:spcBef>
              <a:spcPct val="0"/>
            </a:spcBef>
            <a:spcAft>
              <a:spcPct val="15000"/>
            </a:spcAft>
            <a:buChar char="•"/>
          </a:pPr>
          <a:r>
            <a:rPr lang="tr-TR" sz="1400" b="1" i="0" u="none" kern="1200" dirty="0">
              <a:latin typeface="Roboto Slab" panose="020B0604020202020204" charset="0"/>
              <a:ea typeface="Roboto Slab" panose="020B0604020202020204" charset="0"/>
            </a:rPr>
            <a:t>Beden Eğitimi Ve Spor</a:t>
          </a:r>
        </a:p>
        <a:p>
          <a:pPr marL="114300" lvl="1" indent="-114300" algn="l" defTabSz="622300">
            <a:lnSpc>
              <a:spcPct val="100000"/>
            </a:lnSpc>
            <a:spcBef>
              <a:spcPct val="0"/>
            </a:spcBef>
            <a:spcAft>
              <a:spcPct val="15000"/>
            </a:spcAft>
            <a:buChar char="•"/>
          </a:pPr>
          <a:r>
            <a:rPr lang="tr-TR" sz="1400" b="0" i="0" u="none" kern="1200" dirty="0">
              <a:latin typeface="Roboto Slab" panose="020B0604020202020204" charset="0"/>
              <a:ea typeface="Roboto Slab" panose="020B0604020202020204" charset="0"/>
            </a:rPr>
            <a:t>Yabancı Diller</a:t>
          </a:r>
          <a:endParaRPr lang="tr-TR" sz="1400" b="0" kern="1200" dirty="0">
            <a:latin typeface="Roboto Slab" panose="020B0604020202020204" charset="0"/>
            <a:ea typeface="Roboto Slab" panose="020B0604020202020204" charset="0"/>
          </a:endParaRPr>
        </a:p>
      </dsp:txBody>
      <dsp:txXfrm>
        <a:off x="5618121" y="405197"/>
        <a:ext cx="2462292" cy="3900645"/>
      </dsp:txXfrm>
    </dsp:sp>
    <dsp:sp modelId="{7E01E753-0F5D-4B07-A470-1F00EA07D6DB}">
      <dsp:nvSpPr>
        <dsp:cNvPr id="0" name=""/>
        <dsp:cNvSpPr/>
      </dsp:nvSpPr>
      <dsp:spPr>
        <a:xfrm>
          <a:off x="8425135" y="1997"/>
          <a:ext cx="2462292" cy="403200"/>
        </a:xfrm>
        <a:prstGeom prst="rect">
          <a:avLst/>
        </a:prstGeom>
        <a:solidFill>
          <a:schemeClr val="accent3">
            <a:hueOff val="6639025"/>
            <a:satOff val="-5461"/>
            <a:lumOff val="6078"/>
            <a:alphaOff val="0"/>
          </a:schemeClr>
        </a:solidFill>
        <a:ln w="25400" cap="flat" cmpd="sng" algn="ctr">
          <a:solidFill>
            <a:schemeClr val="accent3">
              <a:hueOff val="6639025"/>
              <a:satOff val="-5461"/>
              <a:lumOff val="607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tr-TR" sz="1400" kern="1200" dirty="0" err="1"/>
            <a:t>Mes</a:t>
          </a:r>
          <a:r>
            <a:rPr lang="tr-TR" sz="1400" kern="1200" dirty="0"/>
            <a:t>. Yük. Okulları</a:t>
          </a:r>
        </a:p>
      </dsp:txBody>
      <dsp:txXfrm>
        <a:off x="8425135" y="1997"/>
        <a:ext cx="2462292" cy="403200"/>
      </dsp:txXfrm>
    </dsp:sp>
    <dsp:sp modelId="{AC770394-8CA8-46E0-B67E-D7A730F556E9}">
      <dsp:nvSpPr>
        <dsp:cNvPr id="0" name=""/>
        <dsp:cNvSpPr/>
      </dsp:nvSpPr>
      <dsp:spPr>
        <a:xfrm>
          <a:off x="8425135" y="405197"/>
          <a:ext cx="2462292" cy="3900645"/>
        </a:xfrm>
        <a:prstGeom prst="rect">
          <a:avLst/>
        </a:prstGeom>
        <a:solidFill>
          <a:schemeClr val="accent3">
            <a:tint val="40000"/>
            <a:alpha val="90000"/>
            <a:hueOff val="6438709"/>
            <a:satOff val="2504"/>
            <a:lumOff val="1030"/>
            <a:alphaOff val="0"/>
          </a:schemeClr>
        </a:solidFill>
        <a:ln w="25400" cap="flat" cmpd="sng" algn="ctr">
          <a:solidFill>
            <a:schemeClr val="accent3">
              <a:tint val="40000"/>
              <a:alpha val="90000"/>
              <a:hueOff val="6438709"/>
              <a:satOff val="2504"/>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tr-TR" sz="1200" b="0" i="0" u="none" kern="1200" dirty="0">
              <a:latin typeface="Roboto Slab" panose="020B0604020202020204" charset="0"/>
              <a:ea typeface="Roboto Slab" panose="020B0604020202020204" charset="0"/>
            </a:rPr>
            <a:t>Eflani</a:t>
          </a:r>
          <a:endParaRPr lang="tr-TR" sz="1200" b="0"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1" i="0" u="none" kern="1200" dirty="0">
              <a:latin typeface="Roboto Slab" panose="020B0604020202020204" charset="0"/>
              <a:ea typeface="Roboto Slab" panose="020B0604020202020204" charset="0"/>
            </a:rPr>
            <a:t>Eskipazar</a:t>
          </a:r>
          <a:endParaRPr lang="tr-TR" sz="1200" b="1"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0" i="0" u="none" kern="1200" dirty="0">
              <a:latin typeface="Roboto Slab" panose="020B0604020202020204" charset="0"/>
              <a:ea typeface="Roboto Slab" panose="020B0604020202020204" charset="0"/>
            </a:rPr>
            <a:t>Sağlık Bilimleri</a:t>
          </a:r>
          <a:endParaRPr lang="tr-TR" sz="1200" b="0"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1" i="0" u="none" kern="1200" dirty="0">
              <a:latin typeface="Roboto Slab" panose="020B0604020202020204" charset="0"/>
              <a:ea typeface="Roboto Slab" panose="020B0604020202020204" charset="0"/>
            </a:rPr>
            <a:t>Adalet </a:t>
          </a:r>
          <a:endParaRPr lang="tr-TR" sz="1200" b="1"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0" i="0" u="none" kern="1200" dirty="0">
              <a:latin typeface="Roboto Slab" panose="020B0604020202020204" charset="0"/>
              <a:ea typeface="Roboto Slab" panose="020B0604020202020204" charset="0"/>
            </a:rPr>
            <a:t>Karabük</a:t>
          </a:r>
          <a:endParaRPr lang="tr-TR" sz="1200" b="0"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1" i="0" u="none" kern="1200" dirty="0">
              <a:latin typeface="Roboto Slab" panose="020B0604020202020204" charset="0"/>
              <a:ea typeface="Roboto Slab" panose="020B0604020202020204" charset="0"/>
            </a:rPr>
            <a:t>Safranbolu</a:t>
          </a:r>
          <a:endParaRPr lang="tr-TR" sz="1200" b="1" kern="1200" dirty="0">
            <a:latin typeface="Roboto Slab" panose="020B0604020202020204" charset="0"/>
            <a:ea typeface="Roboto Slab" panose="020B0604020202020204" charset="0"/>
          </a:endParaRPr>
        </a:p>
        <a:p>
          <a:pPr marL="114300" lvl="1" indent="-114300" algn="l" defTabSz="533400">
            <a:lnSpc>
              <a:spcPct val="90000"/>
            </a:lnSpc>
            <a:spcBef>
              <a:spcPct val="0"/>
            </a:spcBef>
            <a:spcAft>
              <a:spcPct val="15000"/>
            </a:spcAft>
            <a:buChar char="•"/>
          </a:pPr>
          <a:r>
            <a:rPr lang="tr-TR" sz="1200" b="0" kern="1200" dirty="0">
              <a:latin typeface="Roboto Slab" panose="020B0604020202020204" charset="0"/>
              <a:ea typeface="Roboto Slab" panose="020B0604020202020204" charset="0"/>
            </a:rPr>
            <a:t>Sosyal Bilimler</a:t>
          </a:r>
        </a:p>
        <a:p>
          <a:pPr marL="114300" lvl="1" indent="-114300" algn="l" defTabSz="533400">
            <a:lnSpc>
              <a:spcPct val="90000"/>
            </a:lnSpc>
            <a:spcBef>
              <a:spcPct val="0"/>
            </a:spcBef>
            <a:spcAft>
              <a:spcPct val="15000"/>
            </a:spcAft>
            <a:buChar char="•"/>
          </a:pPr>
          <a:r>
            <a:rPr lang="tr-TR" sz="1200" b="1" i="0" u="none" kern="1200" dirty="0">
              <a:latin typeface="Roboto Slab" panose="020B0604020202020204" charset="0"/>
              <a:ea typeface="Roboto Slab" panose="020B0604020202020204" charset="0"/>
            </a:rPr>
            <a:t>Yenice</a:t>
          </a:r>
          <a:endParaRPr lang="tr-TR" sz="1200" b="1" kern="1200" dirty="0">
            <a:latin typeface="Roboto Slab" panose="020B0604020202020204" charset="0"/>
            <a:ea typeface="Roboto Slab" panose="020B0604020202020204" charset="0"/>
          </a:endParaRPr>
        </a:p>
      </dsp:txBody>
      <dsp:txXfrm>
        <a:off x="8425135" y="405197"/>
        <a:ext cx="2462292" cy="390064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5908"/>
            <a:ext cx="5438139" cy="4467701"/>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592269357"/>
      </p:ext>
    </p:extLst>
  </p:cSld>
  <p:clrMap bg1="lt1" tx1="dk1" bg2="dk2" tx2="lt2" accent1="accent1" accent2="accent2" accent3="accent3" accent4="accent4" accent5="accent5" accent6="accent6" hlink="hlink" folHlink="folHlink"/>
  <p:notesStyle>
    <a:lvl1pPr marL="0" algn="l" defTabSz="1219133" rtl="0" eaLnBrk="1" latinLnBrk="0" hangingPunct="1">
      <a:defRPr sz="1600" kern="1200">
        <a:solidFill>
          <a:schemeClr val="tx1"/>
        </a:solidFill>
        <a:latin typeface="+mn-lt"/>
        <a:ea typeface="+mn-ea"/>
        <a:cs typeface="+mn-cs"/>
      </a:defRPr>
    </a:lvl1pPr>
    <a:lvl2pPr marL="609566" algn="l" defTabSz="1219133" rtl="0" eaLnBrk="1" latinLnBrk="0" hangingPunct="1">
      <a:defRPr sz="1600" kern="1200">
        <a:solidFill>
          <a:schemeClr val="tx1"/>
        </a:solidFill>
        <a:latin typeface="+mn-lt"/>
        <a:ea typeface="+mn-ea"/>
        <a:cs typeface="+mn-cs"/>
      </a:defRPr>
    </a:lvl2pPr>
    <a:lvl3pPr marL="1219133" algn="l" defTabSz="1219133" rtl="0" eaLnBrk="1" latinLnBrk="0" hangingPunct="1">
      <a:defRPr sz="1600" kern="1200">
        <a:solidFill>
          <a:schemeClr val="tx1"/>
        </a:solidFill>
        <a:latin typeface="+mn-lt"/>
        <a:ea typeface="+mn-ea"/>
        <a:cs typeface="+mn-cs"/>
      </a:defRPr>
    </a:lvl3pPr>
    <a:lvl4pPr marL="1828698" algn="l" defTabSz="1219133" rtl="0" eaLnBrk="1" latinLnBrk="0" hangingPunct="1">
      <a:defRPr sz="1600" kern="1200">
        <a:solidFill>
          <a:schemeClr val="tx1"/>
        </a:solidFill>
        <a:latin typeface="+mn-lt"/>
        <a:ea typeface="+mn-ea"/>
        <a:cs typeface="+mn-cs"/>
      </a:defRPr>
    </a:lvl4pPr>
    <a:lvl5pPr marL="2438265" algn="l" defTabSz="1219133" rtl="0" eaLnBrk="1" latinLnBrk="0" hangingPunct="1">
      <a:defRPr sz="1600" kern="1200">
        <a:solidFill>
          <a:schemeClr val="tx1"/>
        </a:solidFill>
        <a:latin typeface="+mn-lt"/>
        <a:ea typeface="+mn-ea"/>
        <a:cs typeface="+mn-cs"/>
      </a:defRPr>
    </a:lvl5pPr>
    <a:lvl6pPr marL="3047831" algn="l" defTabSz="1219133" rtl="0" eaLnBrk="1" latinLnBrk="0" hangingPunct="1">
      <a:defRPr sz="1600" kern="1200">
        <a:solidFill>
          <a:schemeClr val="tx1"/>
        </a:solidFill>
        <a:latin typeface="+mn-lt"/>
        <a:ea typeface="+mn-ea"/>
        <a:cs typeface="+mn-cs"/>
      </a:defRPr>
    </a:lvl6pPr>
    <a:lvl7pPr marL="3657398" algn="l" defTabSz="1219133" rtl="0" eaLnBrk="1" latinLnBrk="0" hangingPunct="1">
      <a:defRPr sz="1600" kern="1200">
        <a:solidFill>
          <a:schemeClr val="tx1"/>
        </a:solidFill>
        <a:latin typeface="+mn-lt"/>
        <a:ea typeface="+mn-ea"/>
        <a:cs typeface="+mn-cs"/>
      </a:defRPr>
    </a:lvl7pPr>
    <a:lvl8pPr marL="4266964" algn="l" defTabSz="1219133" rtl="0" eaLnBrk="1" latinLnBrk="0" hangingPunct="1">
      <a:defRPr sz="1600" kern="1200">
        <a:solidFill>
          <a:schemeClr val="tx1"/>
        </a:solidFill>
        <a:latin typeface="+mn-lt"/>
        <a:ea typeface="+mn-ea"/>
        <a:cs typeface="+mn-cs"/>
      </a:defRPr>
    </a:lvl8pPr>
    <a:lvl9pPr marL="4876531" algn="l" defTabSz="121913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3246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604631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582556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68059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72594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2100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3840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795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79768" y="4715908"/>
            <a:ext cx="5438139" cy="4467701"/>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08115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1" y="5718000"/>
            <a:ext cx="12192000" cy="330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sz="1834" dirty="0"/>
          </a:p>
        </p:txBody>
      </p:sp>
      <p:sp>
        <p:nvSpPr>
          <p:cNvPr id="10" name="Shape 10"/>
          <p:cNvSpPr/>
          <p:nvPr/>
        </p:nvSpPr>
        <p:spPr>
          <a:xfrm>
            <a:off x="1" y="1"/>
            <a:ext cx="12192000" cy="7075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sz="1834" dirty="0">
              <a:solidFill>
                <a:srgbClr val="114454"/>
              </a:solidFill>
            </a:endParaRPr>
          </a:p>
        </p:txBody>
      </p:sp>
      <p:sp>
        <p:nvSpPr>
          <p:cNvPr id="11" name="Shape 11"/>
          <p:cNvSpPr/>
          <p:nvPr/>
        </p:nvSpPr>
        <p:spPr>
          <a:xfrm>
            <a:off x="1" y="667501"/>
            <a:ext cx="12192000" cy="50988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sz="1834" dirty="0"/>
          </a:p>
        </p:txBody>
      </p:sp>
      <p:sp>
        <p:nvSpPr>
          <p:cNvPr id="12" name="Shape 12"/>
          <p:cNvSpPr/>
          <p:nvPr/>
        </p:nvSpPr>
        <p:spPr>
          <a:xfrm>
            <a:off x="1" y="5991472"/>
            <a:ext cx="12192000" cy="1576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sz="1834" dirty="0"/>
          </a:p>
        </p:txBody>
      </p:sp>
      <p:sp>
        <p:nvSpPr>
          <p:cNvPr id="13" name="Shape 13"/>
          <p:cNvSpPr/>
          <p:nvPr/>
        </p:nvSpPr>
        <p:spPr>
          <a:xfrm>
            <a:off x="1" y="6112102"/>
            <a:ext cx="12192000" cy="745998"/>
          </a:xfrm>
          <a:prstGeom prst="rect">
            <a:avLst/>
          </a:prstGeom>
          <a:solidFill>
            <a:srgbClr val="94BF6E"/>
          </a:solidFill>
          <a:ln>
            <a:noFill/>
          </a:ln>
        </p:spPr>
        <p:txBody>
          <a:bodyPr lIns="91425" tIns="91425" rIns="91425" bIns="91425" anchor="ctr" anchorCtr="0">
            <a:noAutofit/>
          </a:bodyPr>
          <a:lstStyle/>
          <a:p>
            <a:pPr lvl="0">
              <a:spcBef>
                <a:spcPts val="0"/>
              </a:spcBef>
              <a:buNone/>
            </a:pPr>
            <a:endParaRPr sz="1834" dirty="0"/>
          </a:p>
        </p:txBody>
      </p:sp>
      <p:sp>
        <p:nvSpPr>
          <p:cNvPr id="14" name="Shape 14"/>
          <p:cNvSpPr txBox="1">
            <a:spLocks noGrp="1"/>
          </p:cNvSpPr>
          <p:nvPr>
            <p:ph type="ctrTitle"/>
          </p:nvPr>
        </p:nvSpPr>
        <p:spPr>
          <a:xfrm>
            <a:off x="914401" y="3468568"/>
            <a:ext cx="7747200" cy="1546398"/>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r>
              <a:rPr lang="tr-TR"/>
              <a:t>Asıl başlık stili için tıklatın</a:t>
            </a: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4AFB0A76-FF6F-4E03-A9ED-98E9847C3569}" type="datetime1">
              <a:rPr lang="tr-TR" smtClean="0"/>
              <a:t>11.06.2019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r>
              <a:rPr lang="tr-TR" dirty="0"/>
              <a:t>/11</a:t>
            </a:r>
          </a:p>
        </p:txBody>
      </p:sp>
    </p:spTree>
    <p:extLst>
      <p:ext uri="{BB962C8B-B14F-4D97-AF65-F5344CB8AC3E}">
        <p14:creationId xmlns:p14="http://schemas.microsoft.com/office/powerpoint/2010/main" val="341407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Asıl başlık stili için tıklatın</a:t>
            </a:r>
          </a:p>
        </p:txBody>
      </p:sp>
      <p:sp>
        <p:nvSpPr>
          <p:cNvPr id="3" name="İçerik Yer Tutucusu 2"/>
          <p:cNvSpPr>
            <a:spLocks noGrp="1"/>
          </p:cNvSpPr>
          <p:nvPr>
            <p:ph idx="1"/>
          </p:nvPr>
        </p:nvSpPr>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Metin kutusu 5"/>
          <p:cNvSpPr txBox="1"/>
          <p:nvPr userDrawn="1"/>
        </p:nvSpPr>
        <p:spPr>
          <a:xfrm>
            <a:off x="6576053" y="6093297"/>
            <a:ext cx="864096" cy="307777"/>
          </a:xfrm>
          <a:prstGeom prst="rect">
            <a:avLst/>
          </a:prstGeom>
          <a:noFill/>
        </p:spPr>
        <p:txBody>
          <a:bodyPr wrap="square" rtlCol="0">
            <a:spAutoFit/>
          </a:bodyPr>
          <a:lstStyle/>
          <a:p>
            <a:endParaRPr lang="tr-TR" sz="1400" dirty="0"/>
          </a:p>
        </p:txBody>
      </p:sp>
      <p:sp>
        <p:nvSpPr>
          <p:cNvPr id="10" name="Metin kutusu 9"/>
          <p:cNvSpPr txBox="1"/>
          <p:nvPr userDrawn="1"/>
        </p:nvSpPr>
        <p:spPr>
          <a:xfrm>
            <a:off x="10064452" y="6263735"/>
            <a:ext cx="2112235" cy="261610"/>
          </a:xfrm>
          <a:prstGeom prst="rect">
            <a:avLst/>
          </a:prstGeom>
          <a:noFill/>
        </p:spPr>
        <p:txBody>
          <a:bodyPr wrap="square" rtlCol="0">
            <a:spAutoFit/>
          </a:bodyPr>
          <a:lstStyle/>
          <a:p>
            <a:pPr algn="r"/>
            <a:fld id="{9547806D-2A93-4FBA-B3B6-463E22AEF14B}" type="slidenum">
              <a:rPr lang="tr-TR" sz="1100" b="1" smtClean="0">
                <a:solidFill>
                  <a:schemeClr val="tx2">
                    <a:lumMod val="75000"/>
                  </a:schemeClr>
                </a:solidFill>
              </a:rPr>
              <a:pPr algn="r"/>
              <a:t>‹#›</a:t>
            </a:fld>
            <a:r>
              <a:rPr lang="tr-TR" sz="1100" b="1" dirty="0">
                <a:solidFill>
                  <a:schemeClr val="tx2">
                    <a:lumMod val="75000"/>
                  </a:schemeClr>
                </a:solidFill>
              </a:rPr>
              <a:t>/47</a:t>
            </a:r>
          </a:p>
        </p:txBody>
      </p:sp>
      <p:sp>
        <p:nvSpPr>
          <p:cNvPr id="7" name="Metin kutusu 6"/>
          <p:cNvSpPr txBox="1"/>
          <p:nvPr userDrawn="1"/>
        </p:nvSpPr>
        <p:spPr>
          <a:xfrm>
            <a:off x="4751851" y="6548428"/>
            <a:ext cx="3360373" cy="276999"/>
          </a:xfrm>
          <a:prstGeom prst="rect">
            <a:avLst/>
          </a:prstGeom>
          <a:noFill/>
        </p:spPr>
        <p:txBody>
          <a:bodyPr wrap="square" rtlCol="0" anchor="ctr">
            <a:spAutoFit/>
          </a:bodyPr>
          <a:lstStyle/>
          <a:p>
            <a:pPr algn="ctr"/>
            <a:r>
              <a:rPr lang="tr-TR" sz="1200" b="1" baseline="0" dirty="0">
                <a:solidFill>
                  <a:schemeClr val="bg1"/>
                </a:solidFill>
                <a:latin typeface="Arial" panose="020B0604020202020204" pitchFamily="34" charset="0"/>
                <a:cs typeface="Arial" panose="020B0604020202020204" pitchFamily="34" charset="0"/>
              </a:rPr>
              <a:t>NOVEMBER 2017</a:t>
            </a:r>
            <a:endParaRPr lang="tr-TR" sz="1500" b="1" dirty="0">
              <a:solidFill>
                <a:schemeClr val="bg1"/>
              </a:solidFill>
              <a:latin typeface="Arial" panose="020B0604020202020204" pitchFamily="34" charset="0"/>
              <a:cs typeface="Arial" panose="020B0604020202020204" pitchFamily="34" charset="0"/>
            </a:endParaRPr>
          </a:p>
        </p:txBody>
      </p:sp>
      <p:sp>
        <p:nvSpPr>
          <p:cNvPr id="11" name="Metin kutusu 10"/>
          <p:cNvSpPr txBox="1"/>
          <p:nvPr userDrawn="1"/>
        </p:nvSpPr>
        <p:spPr>
          <a:xfrm>
            <a:off x="0" y="6534836"/>
            <a:ext cx="3887755" cy="261610"/>
          </a:xfrm>
          <a:prstGeom prst="rect">
            <a:avLst/>
          </a:prstGeom>
          <a:noFill/>
        </p:spPr>
        <p:txBody>
          <a:bodyPr wrap="square" rtlCol="0">
            <a:spAutoFit/>
          </a:bodyPr>
          <a:lstStyle/>
          <a:p>
            <a:r>
              <a:rPr lang="tr-TR" sz="1100" b="1" dirty="0">
                <a:solidFill>
                  <a:schemeClr val="bg1"/>
                </a:solidFill>
                <a:latin typeface="Arial" panose="020B0604020202020204" pitchFamily="34" charset="0"/>
                <a:cs typeface="Arial" panose="020B0604020202020204" pitchFamily="34" charset="0"/>
              </a:rPr>
              <a:t>HASAN SARIÇİÇEK</a:t>
            </a:r>
            <a:endParaRPr lang="tr-TR"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7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531000"/>
            <a:ext cx="12192000" cy="3796000"/>
          </a:xfrm>
          <a:prstGeom prst="rect">
            <a:avLst/>
          </a:prstGeom>
          <a:solidFill>
            <a:srgbClr val="165751"/>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Shape 25"/>
          <p:cNvSpPr/>
          <p:nvPr/>
        </p:nvSpPr>
        <p:spPr>
          <a:xfrm>
            <a:off x="4531384" y="2132717"/>
            <a:ext cx="3129233" cy="2592567"/>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sz="1867" b="0" i="0" u="none" strike="noStrike" kern="0" cap="none" spc="0" normalizeH="0" baseline="0" noProof="0" dirty="0">
                <a:ln>
                  <a:noFill/>
                </a:ln>
                <a:solidFill>
                  <a:srgbClr val="0E3142">
                    <a:alpha val="20380"/>
                  </a:srgbClr>
                </a:solidFill>
                <a:effectLst/>
                <a:uLnTx/>
                <a:uFillTx/>
                <a:latin typeface="Impact"/>
                <a:cs typeface="Arial"/>
                <a:sym typeface="Arial"/>
              </a:rPr>
              <a:t>“</a:t>
            </a:r>
          </a:p>
        </p:txBody>
      </p:sp>
      <p:sp>
        <p:nvSpPr>
          <p:cNvPr id="26" name="Shape 26"/>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114454"/>
              </a:solidFill>
              <a:effectLst/>
              <a:uLnTx/>
              <a:uFillTx/>
              <a:latin typeface="Arial"/>
              <a:cs typeface="Arial"/>
              <a:sym typeface="Arial"/>
            </a:endParaRPr>
          </a:p>
        </p:txBody>
      </p:sp>
      <p:sp>
        <p:nvSpPr>
          <p:cNvPr id="27" name="Shape 27"/>
          <p:cNvSpPr/>
          <p:nvPr/>
        </p:nvSpPr>
        <p:spPr>
          <a:xfrm>
            <a:off x="0" y="667499"/>
            <a:ext cx="12192000" cy="976000"/>
          </a:xfrm>
          <a:prstGeom prst="rect">
            <a:avLst/>
          </a:prstGeom>
          <a:solidFill>
            <a:srgbClr val="124057"/>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Shape 28"/>
          <p:cNvSpPr/>
          <p:nvPr/>
        </p:nvSpPr>
        <p:spPr>
          <a:xfrm>
            <a:off x="0" y="5283733"/>
            <a:ext cx="12192000" cy="493600"/>
          </a:xfrm>
          <a:prstGeom prst="rect">
            <a:avLst/>
          </a:prstGeom>
          <a:solidFill>
            <a:srgbClr val="3B8D61"/>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Shape 29"/>
          <p:cNvSpPr/>
          <p:nvPr/>
        </p:nvSpPr>
        <p:spPr>
          <a:xfrm>
            <a:off x="0" y="5777501"/>
            <a:ext cx="12192000" cy="1080399"/>
          </a:xfrm>
          <a:prstGeom prst="rect">
            <a:avLst/>
          </a:prstGeom>
          <a:solidFill>
            <a:srgbClr val="94BF6E"/>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Shape 30"/>
          <p:cNvSpPr txBox="1">
            <a:spLocks noGrp="1"/>
          </p:cNvSpPr>
          <p:nvPr>
            <p:ph type="body" idx="1"/>
          </p:nvPr>
        </p:nvSpPr>
        <p:spPr>
          <a:xfrm>
            <a:off x="2074900" y="3067033"/>
            <a:ext cx="8042400" cy="806800"/>
          </a:xfrm>
          <a:prstGeom prst="rect">
            <a:avLst/>
          </a:prstGeom>
        </p:spPr>
        <p:txBody>
          <a:bodyPr lIns="91425" tIns="91425" rIns="91425" bIns="91425" anchor="ctr" anchorCtr="0"/>
          <a:lstStyle>
            <a:lvl1pPr lvl="0" algn="ctr" rtl="0">
              <a:spcBef>
                <a:spcPts val="0"/>
              </a:spcBef>
              <a:buClr>
                <a:srgbClr val="FFFFFF"/>
              </a:buClr>
              <a:buSzPct val="100000"/>
              <a:defRPr sz="2667">
                <a:solidFill>
                  <a:srgbClr val="FFFFFF"/>
                </a:solidFill>
              </a:defRPr>
            </a:lvl1pPr>
            <a:lvl2pPr lvl="1" algn="ctr" rtl="0">
              <a:spcBef>
                <a:spcPts val="0"/>
              </a:spcBef>
              <a:buClr>
                <a:srgbClr val="FFFFFF"/>
              </a:buClr>
              <a:buSzPct val="100000"/>
              <a:defRPr sz="2667">
                <a:solidFill>
                  <a:srgbClr val="FFFFFF"/>
                </a:solidFill>
              </a:defRPr>
            </a:lvl2pPr>
            <a:lvl3pPr lvl="2" algn="ctr" rtl="0">
              <a:spcBef>
                <a:spcPts val="0"/>
              </a:spcBef>
              <a:buClr>
                <a:srgbClr val="FFFFFF"/>
              </a:buClr>
              <a:buSzPct val="100000"/>
              <a:defRPr sz="2667">
                <a:solidFill>
                  <a:srgbClr val="FFFFFF"/>
                </a:solidFill>
              </a:defRPr>
            </a:lvl3pPr>
            <a:lvl4pPr lvl="3" algn="ctr" rtl="0">
              <a:spcBef>
                <a:spcPts val="0"/>
              </a:spcBef>
              <a:buClr>
                <a:srgbClr val="FFFFFF"/>
              </a:buClr>
              <a:buSzPct val="100000"/>
              <a:defRPr sz="2667">
                <a:solidFill>
                  <a:srgbClr val="FFFFFF"/>
                </a:solidFill>
              </a:defRPr>
            </a:lvl4pPr>
            <a:lvl5pPr lvl="4" algn="ctr" rtl="0">
              <a:spcBef>
                <a:spcPts val="0"/>
              </a:spcBef>
              <a:buClr>
                <a:srgbClr val="FFFFFF"/>
              </a:buClr>
              <a:buSzPct val="100000"/>
              <a:defRPr sz="2667">
                <a:solidFill>
                  <a:srgbClr val="FFFFFF"/>
                </a:solidFill>
              </a:defRPr>
            </a:lvl5pPr>
            <a:lvl6pPr lvl="5" algn="ctr" rtl="0">
              <a:spcBef>
                <a:spcPts val="0"/>
              </a:spcBef>
              <a:buClr>
                <a:srgbClr val="FFFFFF"/>
              </a:buClr>
              <a:buSzPct val="100000"/>
              <a:defRPr sz="2667">
                <a:solidFill>
                  <a:srgbClr val="FFFFFF"/>
                </a:solidFill>
              </a:defRPr>
            </a:lvl6pPr>
            <a:lvl7pPr lvl="6" algn="ctr" rtl="0">
              <a:spcBef>
                <a:spcPts val="0"/>
              </a:spcBef>
              <a:buClr>
                <a:srgbClr val="FFFFFF"/>
              </a:buClr>
              <a:buSzPct val="100000"/>
              <a:defRPr sz="2667">
                <a:solidFill>
                  <a:srgbClr val="FFFFFF"/>
                </a:solidFill>
              </a:defRPr>
            </a:lvl7pPr>
            <a:lvl8pPr lvl="7" algn="ctr" rtl="0">
              <a:spcBef>
                <a:spcPts val="0"/>
              </a:spcBef>
              <a:buClr>
                <a:srgbClr val="FFFFFF"/>
              </a:buClr>
              <a:buSzPct val="100000"/>
              <a:defRPr sz="2667">
                <a:solidFill>
                  <a:srgbClr val="FFFFFF"/>
                </a:solidFill>
              </a:defRPr>
            </a:lvl8pPr>
            <a:lvl9pPr lvl="8" algn="ctr">
              <a:spcBef>
                <a:spcPts val="0"/>
              </a:spcBef>
              <a:buClr>
                <a:srgbClr val="FFFFFF"/>
              </a:buClr>
              <a:buSzPct val="100000"/>
              <a:defRPr sz="2667">
                <a:solidFill>
                  <a:srgbClr val="FFFFFF"/>
                </a:solidFill>
              </a:defRPr>
            </a:lvl9pPr>
          </a:lstStyle>
          <a:p>
            <a:pPr lvl="0"/>
            <a:r>
              <a:rPr lang="tr-TR"/>
              <a:t>Asıl metin stillerini düzenlemek için tıklatın</a:t>
            </a:r>
          </a:p>
        </p:txBody>
      </p:sp>
    </p:spTree>
    <p:extLst>
      <p:ext uri="{BB962C8B-B14F-4D97-AF65-F5344CB8AC3E}">
        <p14:creationId xmlns:p14="http://schemas.microsoft.com/office/powerpoint/2010/main" val="2049040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style A">
    <p:spTree>
      <p:nvGrpSpPr>
        <p:cNvPr id="1" name="Shape 82"/>
        <p:cNvGrpSpPr/>
        <p:nvPr/>
      </p:nvGrpSpPr>
      <p:grpSpPr>
        <a:xfrm>
          <a:off x="0" y="0"/>
          <a:ext cx="0" cy="0"/>
          <a:chOff x="0" y="0"/>
          <a:chExt cx="0" cy="0"/>
        </a:xfrm>
      </p:grpSpPr>
      <p:sp>
        <p:nvSpPr>
          <p:cNvPr id="83" name="Shape 83"/>
          <p:cNvSpPr/>
          <p:nvPr/>
        </p:nvSpPr>
        <p:spPr>
          <a:xfrm>
            <a:off x="0" y="1531000"/>
            <a:ext cx="12192000" cy="37960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84" name="Shape 84"/>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85" name="Shape 85"/>
          <p:cNvSpPr/>
          <p:nvPr/>
        </p:nvSpPr>
        <p:spPr>
          <a:xfrm>
            <a:off x="0" y="667499"/>
            <a:ext cx="12192000" cy="976000"/>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86" name="Shape 86"/>
          <p:cNvSpPr/>
          <p:nvPr/>
        </p:nvSpPr>
        <p:spPr>
          <a:xfrm>
            <a:off x="0" y="5283733"/>
            <a:ext cx="12192000" cy="4936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87" name="Shape 87"/>
          <p:cNvSpPr/>
          <p:nvPr/>
        </p:nvSpPr>
        <p:spPr>
          <a:xfrm>
            <a:off x="0" y="5777501"/>
            <a:ext cx="12192000" cy="10803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Tree>
    <p:extLst>
      <p:ext uri="{BB962C8B-B14F-4D97-AF65-F5344CB8AC3E}">
        <p14:creationId xmlns:p14="http://schemas.microsoft.com/office/powerpoint/2010/main" val="781585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833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634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382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70816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7972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415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7_FullPic">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3"/>
            <a:ext cx="6096000" cy="6857997"/>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6" name="Picture Placeholder 7"/>
          <p:cNvSpPr>
            <a:spLocks noGrp="1"/>
          </p:cNvSpPr>
          <p:nvPr>
            <p:ph type="pic" sz="quarter" idx="11" hasCustomPrompt="1"/>
          </p:nvPr>
        </p:nvSpPr>
        <p:spPr>
          <a:xfrm>
            <a:off x="6096000" y="3"/>
            <a:ext cx="6096000" cy="6857997"/>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40007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592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2A54C80-263E-416B-A8E0-580EDEADCBDC}"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28249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9338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3291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27806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5000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86571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509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97141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771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oş">
    <p:spTree>
      <p:nvGrpSpPr>
        <p:cNvPr id="1" name="Shape 76"/>
        <p:cNvGrpSpPr/>
        <p:nvPr/>
      </p:nvGrpSpPr>
      <p:grpSpPr>
        <a:xfrm>
          <a:off x="0" y="0"/>
          <a:ext cx="0" cy="0"/>
          <a:chOff x="0" y="0"/>
          <a:chExt cx="0" cy="0"/>
        </a:xfrm>
      </p:grpSpPr>
      <p:sp>
        <p:nvSpPr>
          <p:cNvPr id="77" name="Shape 77"/>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78" name="Shape 78"/>
          <p:cNvSpPr/>
          <p:nvPr/>
        </p:nvSpPr>
        <p:spPr>
          <a:xfrm>
            <a:off x="0" y="667501"/>
            <a:ext cx="329600" cy="1411599"/>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79" name="Shape 79"/>
          <p:cNvSpPr/>
          <p:nvPr/>
        </p:nvSpPr>
        <p:spPr>
          <a:xfrm>
            <a:off x="0" y="2071207"/>
            <a:ext cx="329600" cy="20436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80" name="Shape 80"/>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81" name="Shape 81"/>
          <p:cNvSpPr/>
          <p:nvPr/>
        </p:nvSpPr>
        <p:spPr>
          <a:xfrm>
            <a:off x="0" y="4922001"/>
            <a:ext cx="329600" cy="193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Tree>
    <p:extLst>
      <p:ext uri="{BB962C8B-B14F-4D97-AF65-F5344CB8AC3E}">
        <p14:creationId xmlns:p14="http://schemas.microsoft.com/office/powerpoint/2010/main" val="3120793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5718000"/>
            <a:ext cx="12192000" cy="3300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10" name="Shape 10"/>
          <p:cNvSpPr/>
          <p:nvPr/>
        </p:nvSpPr>
        <p:spPr>
          <a:xfrm>
            <a:off x="0" y="1"/>
            <a:ext cx="121920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11" name="Shape 11"/>
          <p:cNvSpPr/>
          <p:nvPr/>
        </p:nvSpPr>
        <p:spPr>
          <a:xfrm>
            <a:off x="0" y="667500"/>
            <a:ext cx="12192000" cy="5098800"/>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12" name="Shape 12"/>
          <p:cNvSpPr/>
          <p:nvPr/>
        </p:nvSpPr>
        <p:spPr>
          <a:xfrm>
            <a:off x="0" y="5991472"/>
            <a:ext cx="12192000" cy="1576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13" name="Shape 13"/>
          <p:cNvSpPr/>
          <p:nvPr/>
        </p:nvSpPr>
        <p:spPr>
          <a:xfrm>
            <a:off x="0" y="6112101"/>
            <a:ext cx="12192000" cy="74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
        <p:nvSpPr>
          <p:cNvPr id="14" name="Shape 14"/>
          <p:cNvSpPr txBox="1">
            <a:spLocks noGrp="1"/>
          </p:cNvSpPr>
          <p:nvPr>
            <p:ph type="ctrTitle"/>
          </p:nvPr>
        </p:nvSpPr>
        <p:spPr>
          <a:xfrm>
            <a:off x="914400" y="3468567"/>
            <a:ext cx="7747200" cy="1546399"/>
          </a:xfrm>
          <a:prstGeom prst="rect">
            <a:avLst/>
          </a:prstGeom>
        </p:spPr>
        <p:txBody>
          <a:bodyPr lIns="91425" tIns="91425" rIns="91425" bIns="91425" anchor="b" anchorCtr="0"/>
          <a:lstStyle>
            <a:lvl1pPr lvl="0">
              <a:spcBef>
                <a:spcPts val="0"/>
              </a:spcBef>
              <a:buSzPct val="100000"/>
              <a:defRPr sz="64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a:r>
              <a:rPr lang="tr-TR"/>
              <a:t>Asıl başlık stili için tıklatın</a:t>
            </a:r>
            <a:endParaRPr/>
          </a:p>
        </p:txBody>
      </p:sp>
    </p:spTree>
    <p:extLst>
      <p:ext uri="{BB962C8B-B14F-4D97-AF65-F5344CB8AC3E}">
        <p14:creationId xmlns:p14="http://schemas.microsoft.com/office/powerpoint/2010/main" val="3724960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5484801" y="3838334"/>
            <a:ext cx="6007599" cy="1546399"/>
          </a:xfrm>
          <a:prstGeom prst="rect">
            <a:avLst/>
          </a:prstGeom>
        </p:spPr>
        <p:txBody>
          <a:bodyPr lIns="91425" tIns="91425" rIns="91425" bIns="91425" anchor="b" anchorCtr="0"/>
          <a:lstStyle>
            <a:lvl1pPr lvl="0" rtl="0">
              <a:spcBef>
                <a:spcPts val="0"/>
              </a:spcBef>
              <a:buClr>
                <a:srgbClr val="114454"/>
              </a:buClr>
              <a:buSzPct val="100000"/>
              <a:defRPr sz="6400">
                <a:solidFill>
                  <a:srgbClr val="114454"/>
                </a:solidFill>
              </a:defRPr>
            </a:lvl1pPr>
            <a:lvl2pPr lvl="1" rtl="0">
              <a:spcBef>
                <a:spcPts val="0"/>
              </a:spcBef>
              <a:buClr>
                <a:srgbClr val="114454"/>
              </a:buClr>
              <a:buSzPct val="100000"/>
              <a:defRPr sz="6400">
                <a:solidFill>
                  <a:srgbClr val="114454"/>
                </a:solidFill>
              </a:defRPr>
            </a:lvl2pPr>
            <a:lvl3pPr lvl="2" rtl="0">
              <a:spcBef>
                <a:spcPts val="0"/>
              </a:spcBef>
              <a:buClr>
                <a:srgbClr val="114454"/>
              </a:buClr>
              <a:buSzPct val="100000"/>
              <a:defRPr sz="6400">
                <a:solidFill>
                  <a:srgbClr val="114454"/>
                </a:solidFill>
              </a:defRPr>
            </a:lvl3pPr>
            <a:lvl4pPr lvl="3" rtl="0">
              <a:spcBef>
                <a:spcPts val="0"/>
              </a:spcBef>
              <a:buClr>
                <a:srgbClr val="114454"/>
              </a:buClr>
              <a:buSzPct val="100000"/>
              <a:defRPr sz="6400">
                <a:solidFill>
                  <a:srgbClr val="114454"/>
                </a:solidFill>
              </a:defRPr>
            </a:lvl4pPr>
            <a:lvl5pPr lvl="4" rtl="0">
              <a:spcBef>
                <a:spcPts val="0"/>
              </a:spcBef>
              <a:buClr>
                <a:srgbClr val="114454"/>
              </a:buClr>
              <a:buSzPct val="100000"/>
              <a:defRPr sz="6400">
                <a:solidFill>
                  <a:srgbClr val="114454"/>
                </a:solidFill>
              </a:defRPr>
            </a:lvl5pPr>
            <a:lvl6pPr lvl="5" rtl="0">
              <a:spcBef>
                <a:spcPts val="0"/>
              </a:spcBef>
              <a:buClr>
                <a:srgbClr val="114454"/>
              </a:buClr>
              <a:buSzPct val="100000"/>
              <a:defRPr sz="6400">
                <a:solidFill>
                  <a:srgbClr val="114454"/>
                </a:solidFill>
              </a:defRPr>
            </a:lvl6pPr>
            <a:lvl7pPr lvl="6" rtl="0">
              <a:spcBef>
                <a:spcPts val="0"/>
              </a:spcBef>
              <a:buClr>
                <a:srgbClr val="114454"/>
              </a:buClr>
              <a:buSzPct val="100000"/>
              <a:defRPr sz="6400">
                <a:solidFill>
                  <a:srgbClr val="114454"/>
                </a:solidFill>
              </a:defRPr>
            </a:lvl7pPr>
            <a:lvl8pPr lvl="7" rtl="0">
              <a:spcBef>
                <a:spcPts val="0"/>
              </a:spcBef>
              <a:buClr>
                <a:srgbClr val="114454"/>
              </a:buClr>
              <a:buSzPct val="100000"/>
              <a:defRPr sz="6400">
                <a:solidFill>
                  <a:srgbClr val="114454"/>
                </a:solidFill>
              </a:defRPr>
            </a:lvl8pPr>
            <a:lvl9pPr lvl="8" rtl="0">
              <a:spcBef>
                <a:spcPts val="0"/>
              </a:spcBef>
              <a:buClr>
                <a:srgbClr val="114454"/>
              </a:buClr>
              <a:buSzPct val="100000"/>
              <a:defRPr sz="6400">
                <a:solidFill>
                  <a:srgbClr val="114454"/>
                </a:solidFill>
              </a:defRPr>
            </a:lvl9pPr>
          </a:lstStyle>
          <a:p>
            <a:r>
              <a:rPr lang="tr-TR"/>
              <a:t>Asıl başlık stili için tıklatın</a:t>
            </a:r>
            <a:endParaRPr/>
          </a:p>
        </p:txBody>
      </p:sp>
      <p:sp>
        <p:nvSpPr>
          <p:cNvPr id="17" name="Shape 17"/>
          <p:cNvSpPr txBox="1">
            <a:spLocks noGrp="1"/>
          </p:cNvSpPr>
          <p:nvPr>
            <p:ph type="subTitle" idx="1"/>
          </p:nvPr>
        </p:nvSpPr>
        <p:spPr>
          <a:xfrm>
            <a:off x="5484801" y="5310734"/>
            <a:ext cx="6007599" cy="1046399"/>
          </a:xfrm>
          <a:prstGeom prst="rect">
            <a:avLst/>
          </a:prstGeom>
        </p:spPr>
        <p:txBody>
          <a:bodyPr lIns="91425" tIns="91425" rIns="91425" bIns="91425" anchor="t" anchorCtr="0"/>
          <a:lstStyle>
            <a:lvl1pPr lvl="0" rtl="0">
              <a:spcBef>
                <a:spcPts val="0"/>
              </a:spcBef>
              <a:buClr>
                <a:srgbClr val="94BF6E"/>
              </a:buClr>
              <a:buSzPct val="100000"/>
              <a:buNone/>
              <a:defRPr sz="2400" b="1">
                <a:solidFill>
                  <a:srgbClr val="94BF6E"/>
                </a:solidFill>
              </a:defRPr>
            </a:lvl1pPr>
            <a:lvl2pPr lvl="1" rtl="0">
              <a:spcBef>
                <a:spcPts val="0"/>
              </a:spcBef>
              <a:buClr>
                <a:srgbClr val="94BF6E"/>
              </a:buClr>
              <a:buSzPct val="100000"/>
              <a:buNone/>
              <a:defRPr sz="2400" b="1">
                <a:solidFill>
                  <a:srgbClr val="94BF6E"/>
                </a:solidFill>
              </a:defRPr>
            </a:lvl2pPr>
            <a:lvl3pPr lvl="2" rtl="0">
              <a:spcBef>
                <a:spcPts val="0"/>
              </a:spcBef>
              <a:buClr>
                <a:srgbClr val="94BF6E"/>
              </a:buClr>
              <a:buSzPct val="100000"/>
              <a:buNone/>
              <a:defRPr sz="24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r>
              <a:rPr lang="tr-TR"/>
              <a:t>Asıl alt başlık stilini düzenlemek için tıklatın</a:t>
            </a:r>
            <a:endParaRPr/>
          </a:p>
        </p:txBody>
      </p:sp>
      <p:sp>
        <p:nvSpPr>
          <p:cNvPr id="18" name="Shape 18"/>
          <p:cNvSpPr/>
          <p:nvPr/>
        </p:nvSpPr>
        <p:spPr>
          <a:xfrm>
            <a:off x="0" y="5717999"/>
            <a:ext cx="4632400" cy="3300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19" name="Shape 19"/>
          <p:cNvSpPr/>
          <p:nvPr/>
        </p:nvSpPr>
        <p:spPr>
          <a:xfrm>
            <a:off x="0" y="1"/>
            <a:ext cx="46324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20" name="Shape 20"/>
          <p:cNvSpPr/>
          <p:nvPr/>
        </p:nvSpPr>
        <p:spPr>
          <a:xfrm>
            <a:off x="0" y="667500"/>
            <a:ext cx="4632400" cy="5098800"/>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21" name="Shape 21"/>
          <p:cNvSpPr/>
          <p:nvPr/>
        </p:nvSpPr>
        <p:spPr>
          <a:xfrm>
            <a:off x="0" y="5991472"/>
            <a:ext cx="4632400" cy="1576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22" name="Shape 22"/>
          <p:cNvSpPr/>
          <p:nvPr/>
        </p:nvSpPr>
        <p:spPr>
          <a:xfrm>
            <a:off x="0" y="6112101"/>
            <a:ext cx="4632400" cy="74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Tree>
    <p:extLst>
      <p:ext uri="{BB962C8B-B14F-4D97-AF65-F5344CB8AC3E}">
        <p14:creationId xmlns:p14="http://schemas.microsoft.com/office/powerpoint/2010/main" val="185624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0"/>
        <p:cNvGrpSpPr/>
        <p:nvPr/>
      </p:nvGrpSpPr>
      <p:grpSpPr>
        <a:xfrm>
          <a:off x="0" y="0"/>
          <a:ext cx="0" cy="0"/>
          <a:chOff x="0" y="0"/>
          <a:chExt cx="0" cy="0"/>
        </a:xfrm>
      </p:grpSpPr>
      <p:sp>
        <p:nvSpPr>
          <p:cNvPr id="51" name="Shape 51"/>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52" name="Shape 52"/>
          <p:cNvSpPr/>
          <p:nvPr/>
        </p:nvSpPr>
        <p:spPr>
          <a:xfrm>
            <a:off x="0" y="667501"/>
            <a:ext cx="6096000" cy="1411599"/>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53" name="Shape 53"/>
          <p:cNvSpPr/>
          <p:nvPr/>
        </p:nvSpPr>
        <p:spPr>
          <a:xfrm>
            <a:off x="0" y="2071207"/>
            <a:ext cx="329600" cy="20436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54" name="Shape 54"/>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55" name="Shape 55"/>
          <p:cNvSpPr/>
          <p:nvPr/>
        </p:nvSpPr>
        <p:spPr>
          <a:xfrm>
            <a:off x="0" y="4922001"/>
            <a:ext cx="329600" cy="193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cxnSp>
        <p:nvCxnSpPr>
          <p:cNvPr id="56" name="Shape 56"/>
          <p:cNvCxnSpPr/>
          <p:nvPr/>
        </p:nvCxnSpPr>
        <p:spPr>
          <a:xfrm>
            <a:off x="1383267" y="1079633"/>
            <a:ext cx="0" cy="627600"/>
          </a:xfrm>
          <a:prstGeom prst="straightConnector1">
            <a:avLst/>
          </a:prstGeom>
          <a:noFill/>
          <a:ln w="9525" cap="flat" cmpd="sng">
            <a:solidFill>
              <a:srgbClr val="18637B"/>
            </a:solidFill>
            <a:prstDash val="solid"/>
            <a:round/>
            <a:headEnd type="none" w="lg" len="lg"/>
            <a:tailEnd type="none" w="lg" len="lg"/>
          </a:ln>
        </p:spPr>
      </p:cxnSp>
      <p:sp>
        <p:nvSpPr>
          <p:cNvPr id="57" name="Shape 57"/>
          <p:cNvSpPr txBox="1">
            <a:spLocks noGrp="1"/>
          </p:cNvSpPr>
          <p:nvPr>
            <p:ph type="title"/>
          </p:nvPr>
        </p:nvSpPr>
        <p:spPr>
          <a:xfrm>
            <a:off x="1528034" y="707633"/>
            <a:ext cx="4278399" cy="13716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tr-TR"/>
              <a:t>Asıl başlık stili için tıklatın</a:t>
            </a:r>
            <a:endParaRPr/>
          </a:p>
        </p:txBody>
      </p:sp>
      <p:sp>
        <p:nvSpPr>
          <p:cNvPr id="58" name="Shape 58"/>
          <p:cNvSpPr txBox="1">
            <a:spLocks noGrp="1"/>
          </p:cNvSpPr>
          <p:nvPr>
            <p:ph type="body" idx="1"/>
          </p:nvPr>
        </p:nvSpPr>
        <p:spPr>
          <a:xfrm>
            <a:off x="1528033" y="2364401"/>
            <a:ext cx="3213200" cy="42035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tr-TR"/>
              <a:t>Asıl metin stillerini düzenlemek için tıklatın</a:t>
            </a:r>
          </a:p>
        </p:txBody>
      </p:sp>
      <p:sp>
        <p:nvSpPr>
          <p:cNvPr id="59" name="Shape 59"/>
          <p:cNvSpPr txBox="1">
            <a:spLocks noGrp="1"/>
          </p:cNvSpPr>
          <p:nvPr>
            <p:ph type="body" idx="2"/>
          </p:nvPr>
        </p:nvSpPr>
        <p:spPr>
          <a:xfrm>
            <a:off x="4905849" y="2364401"/>
            <a:ext cx="3213200" cy="42035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tr-TR"/>
              <a:t>Asıl metin stillerini düzenlemek için tıklatın</a:t>
            </a:r>
          </a:p>
        </p:txBody>
      </p:sp>
      <p:sp>
        <p:nvSpPr>
          <p:cNvPr id="60" name="Shape 60"/>
          <p:cNvSpPr txBox="1">
            <a:spLocks noGrp="1"/>
          </p:cNvSpPr>
          <p:nvPr>
            <p:ph type="body" idx="3"/>
          </p:nvPr>
        </p:nvSpPr>
        <p:spPr>
          <a:xfrm>
            <a:off x="8283667" y="2364401"/>
            <a:ext cx="3213200" cy="4203599"/>
          </a:xfrm>
          <a:prstGeom prst="rect">
            <a:avLst/>
          </a:prstGeom>
        </p:spPr>
        <p:txBody>
          <a:bodyPr lIns="91425" tIns="91425" rIns="91425" bIns="91425"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tr-TR"/>
              <a:t>Asıl metin stillerini düzenlemek için tıklatın</a:t>
            </a:r>
          </a:p>
        </p:txBody>
      </p:sp>
    </p:spTree>
    <p:extLst>
      <p:ext uri="{BB962C8B-B14F-4D97-AF65-F5344CB8AC3E}">
        <p14:creationId xmlns:p14="http://schemas.microsoft.com/office/powerpoint/2010/main" val="67909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609600" y="5875079"/>
            <a:ext cx="10972800" cy="692799"/>
          </a:xfrm>
          <a:prstGeom prst="rect">
            <a:avLst/>
          </a:prstGeom>
        </p:spPr>
        <p:txBody>
          <a:bodyPr lIns="91425" tIns="91425" rIns="91425" bIns="91425" anchor="t" anchorCtr="0"/>
          <a:lstStyle>
            <a:lvl1pPr lvl="0" algn="ctr">
              <a:spcBef>
                <a:spcPts val="480"/>
              </a:spcBef>
              <a:buSzPct val="100000"/>
              <a:buNone/>
              <a:defRPr sz="2400"/>
            </a:lvl1pPr>
          </a:lstStyle>
          <a:p>
            <a:pPr lvl="0"/>
            <a:r>
              <a:rPr lang="tr-TR"/>
              <a:t>Asıl metin stillerini düzenlemek için tıklatın</a:t>
            </a:r>
          </a:p>
        </p:txBody>
      </p:sp>
      <p:sp>
        <p:nvSpPr>
          <p:cNvPr id="71" name="Shape 71"/>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72" name="Shape 72"/>
          <p:cNvSpPr/>
          <p:nvPr/>
        </p:nvSpPr>
        <p:spPr>
          <a:xfrm>
            <a:off x="0" y="667501"/>
            <a:ext cx="329600" cy="1411599"/>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73" name="Shape 73"/>
          <p:cNvSpPr/>
          <p:nvPr/>
        </p:nvSpPr>
        <p:spPr>
          <a:xfrm>
            <a:off x="0" y="2071207"/>
            <a:ext cx="329600" cy="20436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74" name="Shape 74"/>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75" name="Shape 75"/>
          <p:cNvSpPr/>
          <p:nvPr/>
        </p:nvSpPr>
        <p:spPr>
          <a:xfrm>
            <a:off x="0" y="4922001"/>
            <a:ext cx="329600" cy="193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Tree>
    <p:extLst>
      <p:ext uri="{BB962C8B-B14F-4D97-AF65-F5344CB8AC3E}">
        <p14:creationId xmlns:p14="http://schemas.microsoft.com/office/powerpoint/2010/main" val="375622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oş">
    <p:spTree>
      <p:nvGrpSpPr>
        <p:cNvPr id="1" name="Shape 76"/>
        <p:cNvGrpSpPr/>
        <p:nvPr/>
      </p:nvGrpSpPr>
      <p:grpSpPr>
        <a:xfrm>
          <a:off x="0" y="0"/>
          <a:ext cx="0" cy="0"/>
          <a:chOff x="0" y="0"/>
          <a:chExt cx="0" cy="0"/>
        </a:xfrm>
      </p:grpSpPr>
      <p:sp>
        <p:nvSpPr>
          <p:cNvPr id="77" name="Shape 77"/>
          <p:cNvSpPr/>
          <p:nvPr/>
        </p:nvSpPr>
        <p:spPr>
          <a:xfrm>
            <a:off x="0" y="1"/>
            <a:ext cx="329600" cy="707599"/>
          </a:xfrm>
          <a:prstGeom prst="rect">
            <a:avLst/>
          </a:prstGeom>
          <a:solidFill>
            <a:srgbClr val="18637B"/>
          </a:solidFill>
          <a:ln>
            <a:noFill/>
          </a:ln>
        </p:spPr>
        <p:txBody>
          <a:bodyPr lIns="121900" tIns="121900" rIns="121900" bIns="121900" anchor="ctr" anchorCtr="0">
            <a:noAutofit/>
          </a:bodyPr>
          <a:lstStyle/>
          <a:p>
            <a:pPr lvl="0" rtl="0">
              <a:spcBef>
                <a:spcPts val="0"/>
              </a:spcBef>
              <a:buNone/>
            </a:pPr>
            <a:endParaRPr sz="2488" dirty="0">
              <a:solidFill>
                <a:srgbClr val="114454"/>
              </a:solidFill>
            </a:endParaRPr>
          </a:p>
        </p:txBody>
      </p:sp>
      <p:sp>
        <p:nvSpPr>
          <p:cNvPr id="78" name="Shape 78"/>
          <p:cNvSpPr/>
          <p:nvPr/>
        </p:nvSpPr>
        <p:spPr>
          <a:xfrm>
            <a:off x="0" y="667501"/>
            <a:ext cx="329600" cy="1411599"/>
          </a:xfrm>
          <a:prstGeom prst="rect">
            <a:avLst/>
          </a:prstGeom>
          <a:solidFill>
            <a:srgbClr val="124057"/>
          </a:solidFill>
          <a:ln>
            <a:noFill/>
          </a:ln>
        </p:spPr>
        <p:txBody>
          <a:bodyPr lIns="121900" tIns="121900" rIns="121900" bIns="121900" anchor="ctr" anchorCtr="0">
            <a:noAutofit/>
          </a:bodyPr>
          <a:lstStyle/>
          <a:p>
            <a:pPr lvl="0">
              <a:spcBef>
                <a:spcPts val="0"/>
              </a:spcBef>
              <a:buNone/>
            </a:pPr>
            <a:endParaRPr sz="2488" dirty="0"/>
          </a:p>
        </p:txBody>
      </p:sp>
      <p:sp>
        <p:nvSpPr>
          <p:cNvPr id="79" name="Shape 79"/>
          <p:cNvSpPr/>
          <p:nvPr/>
        </p:nvSpPr>
        <p:spPr>
          <a:xfrm>
            <a:off x="0" y="2071207"/>
            <a:ext cx="329600" cy="2043600"/>
          </a:xfrm>
          <a:prstGeom prst="rect">
            <a:avLst/>
          </a:prstGeom>
          <a:solidFill>
            <a:srgbClr val="165751"/>
          </a:solidFill>
          <a:ln>
            <a:noFill/>
          </a:ln>
        </p:spPr>
        <p:txBody>
          <a:bodyPr lIns="121900" tIns="121900" rIns="121900" bIns="121900" anchor="ctr" anchorCtr="0">
            <a:noAutofit/>
          </a:bodyPr>
          <a:lstStyle/>
          <a:p>
            <a:pPr lvl="0">
              <a:spcBef>
                <a:spcPts val="0"/>
              </a:spcBef>
              <a:buNone/>
            </a:pPr>
            <a:endParaRPr sz="2488" dirty="0"/>
          </a:p>
        </p:txBody>
      </p:sp>
      <p:sp>
        <p:nvSpPr>
          <p:cNvPr id="80" name="Shape 80"/>
          <p:cNvSpPr/>
          <p:nvPr/>
        </p:nvSpPr>
        <p:spPr>
          <a:xfrm>
            <a:off x="0" y="4114800"/>
            <a:ext cx="329600" cy="807200"/>
          </a:xfrm>
          <a:prstGeom prst="rect">
            <a:avLst/>
          </a:prstGeom>
          <a:solidFill>
            <a:srgbClr val="3B8D61"/>
          </a:solidFill>
          <a:ln>
            <a:noFill/>
          </a:ln>
        </p:spPr>
        <p:txBody>
          <a:bodyPr lIns="121900" tIns="121900" rIns="121900" bIns="121900" anchor="ctr" anchorCtr="0">
            <a:noAutofit/>
          </a:bodyPr>
          <a:lstStyle/>
          <a:p>
            <a:pPr lvl="0">
              <a:spcBef>
                <a:spcPts val="0"/>
              </a:spcBef>
              <a:buNone/>
            </a:pPr>
            <a:endParaRPr sz="2488" dirty="0"/>
          </a:p>
        </p:txBody>
      </p:sp>
      <p:sp>
        <p:nvSpPr>
          <p:cNvPr id="81" name="Shape 81"/>
          <p:cNvSpPr/>
          <p:nvPr/>
        </p:nvSpPr>
        <p:spPr>
          <a:xfrm>
            <a:off x="0" y="4922001"/>
            <a:ext cx="329600" cy="1935999"/>
          </a:xfrm>
          <a:prstGeom prst="rect">
            <a:avLst/>
          </a:prstGeom>
          <a:solidFill>
            <a:srgbClr val="94BF6E"/>
          </a:solidFill>
          <a:ln>
            <a:noFill/>
          </a:ln>
        </p:spPr>
        <p:txBody>
          <a:bodyPr lIns="121900" tIns="121900" rIns="121900" bIns="121900" anchor="ctr" anchorCtr="0">
            <a:noAutofit/>
          </a:bodyPr>
          <a:lstStyle/>
          <a:p>
            <a:pPr lvl="0">
              <a:spcBef>
                <a:spcPts val="0"/>
              </a:spcBef>
              <a:buNone/>
            </a:pPr>
            <a:endParaRPr sz="2488" dirty="0"/>
          </a:p>
        </p:txBody>
      </p:sp>
    </p:spTree>
    <p:extLst>
      <p:ext uri="{BB962C8B-B14F-4D97-AF65-F5344CB8AC3E}">
        <p14:creationId xmlns:p14="http://schemas.microsoft.com/office/powerpoint/2010/main" val="397061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FullPic">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3"/>
            <a:ext cx="6096000" cy="6857997"/>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
        <p:nvSpPr>
          <p:cNvPr id="6" name="Picture Placeholder 7"/>
          <p:cNvSpPr>
            <a:spLocks noGrp="1"/>
          </p:cNvSpPr>
          <p:nvPr>
            <p:ph type="pic" sz="quarter" idx="11" hasCustomPrompt="1"/>
          </p:nvPr>
        </p:nvSpPr>
        <p:spPr>
          <a:xfrm>
            <a:off x="6096000" y="3"/>
            <a:ext cx="6096000" cy="6857997"/>
          </a:xfrm>
          <a:prstGeom prst="rect">
            <a:avLst/>
          </a:prstGeom>
          <a:ln>
            <a:noFill/>
          </a:ln>
        </p:spPr>
        <p:txBody>
          <a:bodyPr bIns="457200" anchor="b"/>
          <a:lstStyle>
            <a:lvl1pPr algn="ctr">
              <a:buNone/>
              <a:defRPr sz="12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666360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3.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5" y="707633"/>
            <a:ext cx="4278398"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4"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8" r:id="rId2"/>
    <p:sldLayoutId id="2147483689"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528034" y="707633"/>
            <a:ext cx="4278399" cy="13716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528033" y="2356367"/>
            <a:ext cx="10054400" cy="42115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extLst>
      <p:ext uri="{BB962C8B-B14F-4D97-AF65-F5344CB8AC3E}">
        <p14:creationId xmlns:p14="http://schemas.microsoft.com/office/powerpoint/2010/main" val="28744444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6" r:id="rId9"/>
    <p:sldLayoutId id="2147483687"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96485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lab.karabuk.edu.tr/" TargetMode="Externa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kalite.karabuk.edu.tr/index.aspx"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kalite.karabuk.edu.tr/icerikGoster.aspx?K=S&amp;id=15&amp;BA=index.aspx"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www.karabuk.edu.t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6" name="Resim 5"/>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2055" y="413369"/>
            <a:ext cx="12189945" cy="5105803"/>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7396" y="837486"/>
            <a:ext cx="1082523" cy="1082523"/>
          </a:xfrm>
          <a:prstGeom prst="rect">
            <a:avLst/>
          </a:prstGeom>
        </p:spPr>
      </p:pic>
      <p:pic>
        <p:nvPicPr>
          <p:cNvPr id="5" name="Resim 4">
            <a:extLst>
              <a:ext uri="{FF2B5EF4-FFF2-40B4-BE49-F238E27FC236}">
                <a16:creationId xmlns:a16="http://schemas.microsoft.com/office/drawing/2014/main" id="{B6FB7A72-88A4-4265-9A48-483C74D405C1}"/>
              </a:ext>
            </a:extLst>
          </p:cNvPr>
          <p:cNvPicPr>
            <a:picLocks noChangeAspect="1"/>
          </p:cNvPicPr>
          <p:nvPr/>
        </p:nvPicPr>
        <p:blipFill>
          <a:blip r:embed="rId5"/>
          <a:stretch>
            <a:fillRect/>
          </a:stretch>
        </p:blipFill>
        <p:spPr>
          <a:xfrm>
            <a:off x="828708" y="837486"/>
            <a:ext cx="1431480" cy="1082523"/>
          </a:xfrm>
          <a:prstGeom prst="rect">
            <a:avLst/>
          </a:prstGeom>
        </p:spPr>
      </p:pic>
      <p:sp>
        <p:nvSpPr>
          <p:cNvPr id="2" name="Dikdörtgen 1">
            <a:extLst>
              <a:ext uri="{FF2B5EF4-FFF2-40B4-BE49-F238E27FC236}">
                <a16:creationId xmlns:a16="http://schemas.microsoft.com/office/drawing/2014/main" id="{DA36C900-2AE5-4C89-B47A-FB4A578E7EE1}"/>
              </a:ext>
            </a:extLst>
          </p:cNvPr>
          <p:cNvSpPr/>
          <p:nvPr/>
        </p:nvSpPr>
        <p:spPr>
          <a:xfrm>
            <a:off x="950394" y="2841516"/>
            <a:ext cx="10291211" cy="1200329"/>
          </a:xfrm>
          <a:prstGeom prst="rect">
            <a:avLst/>
          </a:prstGeom>
        </p:spPr>
        <p:txBody>
          <a:bodyPr wrap="square">
            <a:spAutoFit/>
          </a:bodyPr>
          <a:lstStyle/>
          <a:p>
            <a:pPr algn="ctr"/>
            <a:endParaRPr lang="tr-TR" sz="2400" b="1" dirty="0">
              <a:solidFill>
                <a:srgbClr val="18637B"/>
              </a:solidFill>
              <a:latin typeface="Times New Roman" panose="02020603050405020304" pitchFamily="18" charset="0"/>
            </a:endParaRPr>
          </a:p>
          <a:p>
            <a:pPr algn="ctr"/>
            <a:r>
              <a:rPr lang="tr-TR" sz="2400" b="1" dirty="0">
                <a:solidFill>
                  <a:srgbClr val="18637B"/>
                </a:solidFill>
                <a:latin typeface="Times New Roman" panose="02020603050405020304" pitchFamily="18" charset="0"/>
              </a:rPr>
              <a:t>Prof. Dr. Mustafa YAŞAR</a:t>
            </a:r>
          </a:p>
          <a:p>
            <a:pPr algn="ctr"/>
            <a:r>
              <a:rPr lang="tr-TR" sz="2400" b="1">
                <a:solidFill>
                  <a:srgbClr val="18637B"/>
                </a:solidFill>
                <a:latin typeface="Times New Roman" panose="02020603050405020304" pitchFamily="18" charset="0"/>
              </a:rPr>
              <a:t>Rektör Yardımcısı</a:t>
            </a:r>
            <a:endParaRPr lang="tr-TR" sz="2400" b="1" dirty="0">
              <a:solidFill>
                <a:srgbClr val="18637B"/>
              </a:solidFill>
              <a:latin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9" name="Shape 307">
            <a:extLst>
              <a:ext uri="{FF2B5EF4-FFF2-40B4-BE49-F238E27FC236}">
                <a16:creationId xmlns:a16="http://schemas.microsoft.com/office/drawing/2014/main" id="{75515E1E-BA0E-4C3E-94E0-6F4906538590}"/>
              </a:ext>
            </a:extLst>
          </p:cNvPr>
          <p:cNvSpPr/>
          <p:nvPr/>
        </p:nvSpPr>
        <p:spPr>
          <a:xfrm>
            <a:off x="2385519" y="1917466"/>
            <a:ext cx="7451589" cy="3226749"/>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3B8D61"/>
          </a:solidFill>
          <a:ln>
            <a:noFill/>
          </a:ln>
        </p:spPr>
        <p:txBody>
          <a:bodyPr lIns="121900" tIns="121900" rIns="121900" bIns="121900" anchor="ctr" anchorCtr="0">
            <a:noAutofit/>
          </a:bodyPr>
          <a:lstStyle/>
          <a:p>
            <a:pPr defTabSz="1219170"/>
            <a:endParaRPr sz="1867"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7" y="485793"/>
            <a:ext cx="1302457" cy="1302457"/>
          </a:xfrm>
          <a:prstGeom prst="rect">
            <a:avLst/>
          </a:prstGeom>
        </p:spPr>
      </p:pic>
      <p:sp>
        <p:nvSpPr>
          <p:cNvPr id="6" name="Metin Yer Tutucusu 5">
            <a:extLst>
              <a:ext uri="{FF2B5EF4-FFF2-40B4-BE49-F238E27FC236}">
                <a16:creationId xmlns:a16="http://schemas.microsoft.com/office/drawing/2014/main" id="{385C569F-9AD2-44C7-8C9D-0DB08C7178B5}"/>
              </a:ext>
            </a:extLst>
          </p:cNvPr>
          <p:cNvSpPr>
            <a:spLocks noGrp="1"/>
          </p:cNvSpPr>
          <p:nvPr>
            <p:ph type="body" idx="1"/>
          </p:nvPr>
        </p:nvSpPr>
        <p:spPr>
          <a:xfrm>
            <a:off x="2074800" y="733620"/>
            <a:ext cx="8042400" cy="806800"/>
          </a:xfrm>
        </p:spPr>
        <p:txBody>
          <a:bodyPr/>
          <a:lstStyle/>
          <a:p>
            <a:pPr>
              <a:buNone/>
            </a:pPr>
            <a:r>
              <a:rPr lang="tr-TR" b="1" dirty="0">
                <a:latin typeface="Nexa"/>
              </a:rPr>
              <a:t>ULUSLARARASI İLİŞKİLER KOORDİNATÖRLÜĞÜ</a:t>
            </a:r>
          </a:p>
        </p:txBody>
      </p:sp>
      <p:pic>
        <p:nvPicPr>
          <p:cNvPr id="8" name="Resim 7">
            <a:extLst>
              <a:ext uri="{FF2B5EF4-FFF2-40B4-BE49-F238E27FC236}">
                <a16:creationId xmlns:a16="http://schemas.microsoft.com/office/drawing/2014/main" id="{E257CEB4-FA51-4D42-AEED-58A40EBA5E5E}"/>
              </a:ext>
            </a:extLst>
          </p:cNvPr>
          <p:cNvPicPr>
            <a:picLocks noChangeAspect="1"/>
          </p:cNvPicPr>
          <p:nvPr/>
        </p:nvPicPr>
        <p:blipFill>
          <a:blip r:embed="rId4"/>
          <a:stretch>
            <a:fillRect/>
          </a:stretch>
        </p:blipFill>
        <p:spPr>
          <a:xfrm>
            <a:off x="10256559" y="5816643"/>
            <a:ext cx="1107740" cy="837701"/>
          </a:xfrm>
          <a:prstGeom prst="rect">
            <a:avLst/>
          </a:prstGeom>
        </p:spPr>
      </p:pic>
      <p:sp>
        <p:nvSpPr>
          <p:cNvPr id="7" name="Alt Başlık 2">
            <a:extLst>
              <a:ext uri="{FF2B5EF4-FFF2-40B4-BE49-F238E27FC236}">
                <a16:creationId xmlns:a16="http://schemas.microsoft.com/office/drawing/2014/main" id="{D5FCB914-C8B0-4976-BD35-8CCCE351F8A8}"/>
              </a:ext>
            </a:extLst>
          </p:cNvPr>
          <p:cNvSpPr txBox="1">
            <a:spLocks/>
          </p:cNvSpPr>
          <p:nvPr/>
        </p:nvSpPr>
        <p:spPr>
          <a:xfrm>
            <a:off x="261258" y="1707890"/>
            <a:ext cx="11677401" cy="3596423"/>
          </a:xfrm>
          <a:prstGeom prst="rect">
            <a:avLst/>
          </a:prstGeom>
          <a:noFill/>
          <a:ln>
            <a:noFill/>
          </a:ln>
        </p:spPr>
        <p:txBody>
          <a:bodyPr lIns="121900" tIns="121900" rIns="121900" bIns="121900" anchor="ctr" anchorCtr="0">
            <a:normAutofit fontScale="400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FFFFFF"/>
              </a:buClr>
              <a:buSzPct val="100000"/>
              <a:buFont typeface="Nixie One"/>
              <a:buChar char="▪"/>
              <a:defRPr sz="2000" b="0" i="0" u="none" strike="noStrike" cap="none">
                <a:solidFill>
                  <a:srgbClr val="FFFFFF"/>
                </a:solidFill>
                <a:latin typeface="Nixie One"/>
                <a:ea typeface="Nixie One"/>
                <a:cs typeface="Nixie One"/>
                <a:sym typeface="Nixie One"/>
              </a:defRPr>
            </a:lvl1pPr>
            <a:lvl2pPr marR="0" lvl="1" algn="ctr" rtl="0" eaLnBrk="1" hangingPunct="1">
              <a:lnSpc>
                <a:spcPct val="100000"/>
              </a:lnSpc>
              <a:spcBef>
                <a:spcPts val="0"/>
              </a:spcBef>
              <a:spcAft>
                <a:spcPts val="0"/>
              </a:spcAft>
              <a:buClr>
                <a:srgbClr val="FFFFFF"/>
              </a:buClr>
              <a:buSzPct val="100000"/>
              <a:buFont typeface="Nixie One"/>
              <a:buChar char="▫"/>
              <a:defRPr sz="2000" b="0" i="0" u="none" strike="noStrike" cap="none">
                <a:solidFill>
                  <a:srgbClr val="FFFFFF"/>
                </a:solidFill>
                <a:latin typeface="Nixie One"/>
                <a:ea typeface="Nixie One"/>
                <a:cs typeface="Nixie One"/>
                <a:sym typeface="Nixie One"/>
              </a:defRPr>
            </a:lvl2pPr>
            <a:lvl3pPr marR="0" lvl="2"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3pPr>
            <a:lvl4pPr marR="0" lvl="3"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4pPr>
            <a:lvl5pPr marR="0" lvl="4"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5pPr>
            <a:lvl6pPr marR="0" lvl="5"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6pPr>
            <a:lvl7pPr marR="0" lvl="6"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7pPr>
            <a:lvl8pPr marR="0" lvl="7"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8pPr>
            <a:lvl9pPr marR="0" lvl="8"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9pPr>
          </a:lstStyle>
          <a:p>
            <a:pPr defTabSz="1219170">
              <a:buNone/>
            </a:pPr>
            <a:r>
              <a:rPr lang="tr-TR" altLang="en-US" sz="8933" b="1" dirty="0">
                <a:solidFill>
                  <a:srgbClr val="FFFF00"/>
                </a:solidFill>
                <a:latin typeface="Nexa"/>
                <a:cs typeface="Times New Roman" panose="02020603050405020304" pitchFamily="18" charset="0"/>
              </a:rPr>
              <a:t>Üniversitemiz 2008 yılından bu yana ERASMUS+ değişim programları ile AB ülkelerinin birçok üniversitesi ile anlaşmalar yapmış ve 2017-2018 Bahar Dönemi dahil olmak üzere bugüne kadar yaklaşık 1000 öğrencimiz yurt dışına eğitime gönderilmiştir. 162 Farklı üniversite ile anlaşmamız bulunmaktadır.</a:t>
            </a:r>
          </a:p>
          <a:p>
            <a:pPr defTabSz="1219170"/>
            <a:endParaRPr lang="tr-TR" sz="2667" dirty="0"/>
          </a:p>
        </p:txBody>
      </p:sp>
    </p:spTree>
    <p:extLst>
      <p:ext uri="{BB962C8B-B14F-4D97-AF65-F5344CB8AC3E}">
        <p14:creationId xmlns:p14="http://schemas.microsoft.com/office/powerpoint/2010/main" val="387790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5AF6CD9-B285-496E-B8E8-20704447213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7456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7" name="Shape 307">
            <a:extLst>
              <a:ext uri="{FF2B5EF4-FFF2-40B4-BE49-F238E27FC236}">
                <a16:creationId xmlns:a16="http://schemas.microsoft.com/office/drawing/2014/main" id="{8213DBDC-B3BC-4EEC-87D7-76457CF12E7D}"/>
              </a:ext>
            </a:extLst>
          </p:cNvPr>
          <p:cNvSpPr/>
          <p:nvPr/>
        </p:nvSpPr>
        <p:spPr>
          <a:xfrm>
            <a:off x="2385519" y="1917466"/>
            <a:ext cx="7451589" cy="3226749"/>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3B8D61"/>
          </a:solidFill>
          <a:ln>
            <a:noFill/>
          </a:ln>
        </p:spPr>
        <p:txBody>
          <a:bodyPr lIns="121900" tIns="121900" rIns="121900" bIns="121900" anchor="ctr" anchorCtr="0">
            <a:noAutofit/>
          </a:bodyPr>
          <a:lstStyle/>
          <a:p>
            <a:endParaRPr sz="2488"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7" y="485793"/>
            <a:ext cx="1302457" cy="1302457"/>
          </a:xfrm>
          <a:prstGeom prst="rect">
            <a:avLst/>
          </a:prstGeom>
        </p:spPr>
      </p:pic>
      <p:sp>
        <p:nvSpPr>
          <p:cNvPr id="6" name="Metin Yer Tutucusu 5">
            <a:extLst>
              <a:ext uri="{FF2B5EF4-FFF2-40B4-BE49-F238E27FC236}">
                <a16:creationId xmlns:a16="http://schemas.microsoft.com/office/drawing/2014/main" id="{385C569F-9AD2-44C7-8C9D-0DB08C7178B5}"/>
              </a:ext>
            </a:extLst>
          </p:cNvPr>
          <p:cNvSpPr>
            <a:spLocks noGrp="1"/>
          </p:cNvSpPr>
          <p:nvPr>
            <p:ph type="body" idx="1"/>
          </p:nvPr>
        </p:nvSpPr>
        <p:spPr>
          <a:xfrm>
            <a:off x="2074800" y="733620"/>
            <a:ext cx="8042400" cy="806800"/>
          </a:xfrm>
        </p:spPr>
        <p:txBody>
          <a:bodyPr/>
          <a:lstStyle/>
          <a:p>
            <a:pPr>
              <a:buNone/>
            </a:pPr>
            <a:r>
              <a:rPr lang="tr-TR" b="1" dirty="0">
                <a:latin typeface="Nexa"/>
              </a:rPr>
              <a:t>ULUSLARARASI İLİŞKİLER KOORDİNATÖRLÜĞÜ</a:t>
            </a:r>
          </a:p>
        </p:txBody>
      </p:sp>
      <p:pic>
        <p:nvPicPr>
          <p:cNvPr id="8" name="Resim 7">
            <a:extLst>
              <a:ext uri="{FF2B5EF4-FFF2-40B4-BE49-F238E27FC236}">
                <a16:creationId xmlns:a16="http://schemas.microsoft.com/office/drawing/2014/main" id="{E257CEB4-FA51-4D42-AEED-58A40EBA5E5E}"/>
              </a:ext>
            </a:extLst>
          </p:cNvPr>
          <p:cNvPicPr>
            <a:picLocks noChangeAspect="1"/>
          </p:cNvPicPr>
          <p:nvPr/>
        </p:nvPicPr>
        <p:blipFill>
          <a:blip r:embed="rId4"/>
          <a:stretch>
            <a:fillRect/>
          </a:stretch>
        </p:blipFill>
        <p:spPr>
          <a:xfrm>
            <a:off x="10256559" y="5816643"/>
            <a:ext cx="1107740" cy="837701"/>
          </a:xfrm>
          <a:prstGeom prst="rect">
            <a:avLst/>
          </a:prstGeom>
        </p:spPr>
      </p:pic>
      <p:sp>
        <p:nvSpPr>
          <p:cNvPr id="5" name="Alt Başlık 2">
            <a:extLst>
              <a:ext uri="{FF2B5EF4-FFF2-40B4-BE49-F238E27FC236}">
                <a16:creationId xmlns:a16="http://schemas.microsoft.com/office/drawing/2014/main" id="{83A96EDC-BA61-4A33-BB91-05695B0AB3C3}"/>
              </a:ext>
            </a:extLst>
          </p:cNvPr>
          <p:cNvSpPr txBox="1">
            <a:spLocks/>
          </p:cNvSpPr>
          <p:nvPr/>
        </p:nvSpPr>
        <p:spPr>
          <a:xfrm>
            <a:off x="0" y="1667686"/>
            <a:ext cx="12192000" cy="3589125"/>
          </a:xfrm>
          <a:prstGeom prst="rect">
            <a:avLst/>
          </a:prstGeom>
          <a:noFill/>
          <a:ln>
            <a:noFill/>
          </a:ln>
        </p:spPr>
        <p:txBody>
          <a:bodyPr lIns="121900" tIns="121900" rIns="121900" bIns="121900"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FFFFFF"/>
              </a:buClr>
              <a:buSzPct val="100000"/>
              <a:buFont typeface="Nixie One"/>
              <a:buChar char="▪"/>
              <a:defRPr sz="2000" b="0" i="0" u="none" strike="noStrike" cap="none">
                <a:solidFill>
                  <a:srgbClr val="FFFFFF"/>
                </a:solidFill>
                <a:latin typeface="Nixie One"/>
                <a:ea typeface="Nixie One"/>
                <a:cs typeface="Nixie One"/>
                <a:sym typeface="Nixie One"/>
              </a:defRPr>
            </a:lvl1pPr>
            <a:lvl2pPr marR="0" lvl="1" algn="ctr" rtl="0" eaLnBrk="1" hangingPunct="1">
              <a:lnSpc>
                <a:spcPct val="100000"/>
              </a:lnSpc>
              <a:spcBef>
                <a:spcPts val="0"/>
              </a:spcBef>
              <a:spcAft>
                <a:spcPts val="0"/>
              </a:spcAft>
              <a:buClr>
                <a:srgbClr val="FFFFFF"/>
              </a:buClr>
              <a:buSzPct val="100000"/>
              <a:buFont typeface="Nixie One"/>
              <a:buChar char="▫"/>
              <a:defRPr sz="2000" b="0" i="0" u="none" strike="noStrike" cap="none">
                <a:solidFill>
                  <a:srgbClr val="FFFFFF"/>
                </a:solidFill>
                <a:latin typeface="Nixie One"/>
                <a:ea typeface="Nixie One"/>
                <a:cs typeface="Nixie One"/>
                <a:sym typeface="Nixie One"/>
              </a:defRPr>
            </a:lvl2pPr>
            <a:lvl3pPr marR="0" lvl="2"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3pPr>
            <a:lvl4pPr marR="0" lvl="3"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4pPr>
            <a:lvl5pPr marR="0" lvl="4"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5pPr>
            <a:lvl6pPr marR="0" lvl="5"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6pPr>
            <a:lvl7pPr marR="0" lvl="6"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7pPr>
            <a:lvl8pPr marR="0" lvl="7"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8pPr>
            <a:lvl9pPr marR="0" lvl="8" algn="ctr" rtl="0" eaLnBrk="1" hangingPunct="1">
              <a:lnSpc>
                <a:spcPct val="100000"/>
              </a:lnSpc>
              <a:spcBef>
                <a:spcPts val="0"/>
              </a:spcBef>
              <a:spcAft>
                <a:spcPts val="0"/>
              </a:spcAft>
              <a:buClr>
                <a:srgbClr val="FFFFFF"/>
              </a:buClr>
              <a:buSzPct val="100000"/>
              <a:buFont typeface="Nixie One"/>
              <a:buNone/>
              <a:defRPr sz="2000" b="0" i="0" u="none" strike="noStrike" cap="none">
                <a:solidFill>
                  <a:srgbClr val="FFFFFF"/>
                </a:solidFill>
                <a:latin typeface="Nixie One"/>
                <a:ea typeface="Nixie One"/>
                <a:cs typeface="Nixie One"/>
                <a:sym typeface="Nixie One"/>
              </a:defRPr>
            </a:lvl9pPr>
          </a:lstStyle>
          <a:p>
            <a:pPr>
              <a:buNone/>
            </a:pPr>
            <a:r>
              <a:rPr lang="tr-TR" altLang="en-US" sz="4267" b="1" dirty="0">
                <a:solidFill>
                  <a:srgbClr val="FFFF00"/>
                </a:solidFill>
                <a:latin typeface="Nexa"/>
                <a:cs typeface="Times New Roman" panose="02020603050405020304" pitchFamily="18" charset="0"/>
              </a:rPr>
              <a:t>Ayrıca üniversitemiz akademik ve idari personeli 241 kez AB üniversitelerinde eğitim faaliyetinde bulunmuş olup şu ana kadar 108 </a:t>
            </a:r>
            <a:r>
              <a:rPr lang="tr-TR" altLang="en-US" sz="4267" b="1" dirty="0" err="1">
                <a:solidFill>
                  <a:srgbClr val="FFFF00"/>
                </a:solidFill>
                <a:latin typeface="Nexa"/>
                <a:cs typeface="Times New Roman" panose="02020603050405020304" pitchFamily="18" charset="0"/>
              </a:rPr>
              <a:t>Erasmus</a:t>
            </a:r>
            <a:r>
              <a:rPr lang="tr-TR" altLang="en-US" sz="4267" b="1" dirty="0">
                <a:solidFill>
                  <a:srgbClr val="FFFF00"/>
                </a:solidFill>
                <a:latin typeface="Nexa"/>
                <a:cs typeface="Times New Roman" panose="02020603050405020304" pitchFamily="18" charset="0"/>
              </a:rPr>
              <a:t>+ öğrencisi ve 121 akademisyen Karabük Üniversitesi’ni bizzat tanıma fırsatı bulmuşlardır. </a:t>
            </a:r>
            <a:endParaRPr lang="tr-TR" sz="4267" b="1" dirty="0">
              <a:solidFill>
                <a:srgbClr val="FFFF00"/>
              </a:solidFill>
              <a:latin typeface="Nexa"/>
              <a:cs typeface="Times New Roman" panose="02020603050405020304" pitchFamily="18" charset="0"/>
            </a:endParaRPr>
          </a:p>
        </p:txBody>
      </p:sp>
    </p:spTree>
    <p:extLst>
      <p:ext uri="{BB962C8B-B14F-4D97-AF65-F5344CB8AC3E}">
        <p14:creationId xmlns:p14="http://schemas.microsoft.com/office/powerpoint/2010/main" val="1585358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7" name="Shape 307"/>
          <p:cNvSpPr/>
          <p:nvPr/>
        </p:nvSpPr>
        <p:spPr>
          <a:xfrm>
            <a:off x="2385519" y="1917466"/>
            <a:ext cx="7451589" cy="3226749"/>
          </a:xfrm>
          <a:custGeom>
            <a:avLst/>
            <a:gdLst/>
            <a:ahLst/>
            <a:cxnLst/>
            <a:rect l="0" t="0" r="0" b="0"/>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3B8D61"/>
          </a:solidFill>
          <a:ln>
            <a:noFill/>
          </a:ln>
        </p:spPr>
        <p:txBody>
          <a:bodyPr lIns="121900" tIns="121900" rIns="121900" bIns="121900" anchor="ctr" anchorCtr="0">
            <a:noAutofit/>
          </a:bodyPr>
          <a:lstStyle/>
          <a:p>
            <a:endParaRPr sz="2488" dirty="0"/>
          </a:p>
        </p:txBody>
      </p:sp>
      <p:sp>
        <p:nvSpPr>
          <p:cNvPr id="321" name="Shape 321"/>
          <p:cNvSpPr txBox="1">
            <a:spLocks noGrp="1"/>
          </p:cNvSpPr>
          <p:nvPr>
            <p:ph type="subTitle" idx="4294967295"/>
          </p:nvPr>
        </p:nvSpPr>
        <p:spPr>
          <a:xfrm>
            <a:off x="0" y="2153831"/>
            <a:ext cx="12192000" cy="2755520"/>
          </a:xfrm>
          <a:prstGeom prst="rect">
            <a:avLst/>
          </a:prstGeom>
        </p:spPr>
        <p:txBody>
          <a:bodyPr lIns="121900" tIns="121900" rIns="121900" bIns="121900" anchor="t" anchorCtr="0">
            <a:noAutofit/>
          </a:bodyPr>
          <a:lstStyle/>
          <a:p>
            <a:pPr algn="ctr">
              <a:spcBef>
                <a:spcPts val="0"/>
              </a:spcBef>
              <a:buNone/>
            </a:pPr>
            <a:r>
              <a:rPr lang="tr-TR" sz="3200" dirty="0">
                <a:solidFill>
                  <a:srgbClr val="FFFF00"/>
                </a:solidFill>
                <a:latin typeface="Roboto Slab" panose="020B0604020202020204" charset="0"/>
                <a:ea typeface="Roboto Slab" panose="020B0604020202020204" charset="0"/>
              </a:rPr>
              <a:t>Karabük Üniversitesi Mevlana Değişim Programı’ndan bugüne kadar 78 gelen öğrenci, 34 giden öğrenci, 23 gelen öğretim elemanı ve 13 giden öğretim elemanı olmak üzere toplam 148 kişi yararlanmıştır. Mevlana Değişim programı kapsamında 94 üniversite ile anlaşma imzalanmıştır.</a:t>
            </a:r>
            <a:endParaRPr lang="en" sz="3200" dirty="0">
              <a:solidFill>
                <a:srgbClr val="FFFF00"/>
              </a:solidFill>
              <a:latin typeface="Roboto Slab" panose="020B0604020202020204" charset="0"/>
              <a:ea typeface="Roboto Slab" panose="020B0604020202020204" charset="0"/>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14" y="487141"/>
            <a:ext cx="1302457" cy="1302457"/>
          </a:xfrm>
          <a:prstGeom prst="rect">
            <a:avLst/>
          </a:prstGeom>
        </p:spPr>
      </p:pic>
      <p:pic>
        <p:nvPicPr>
          <p:cNvPr id="2" name="Resim 1">
            <a:extLst>
              <a:ext uri="{FF2B5EF4-FFF2-40B4-BE49-F238E27FC236}">
                <a16:creationId xmlns:a16="http://schemas.microsoft.com/office/drawing/2014/main" id="{C4E15FE1-4880-4728-AC99-5A2F33DB7683}"/>
              </a:ext>
            </a:extLst>
          </p:cNvPr>
          <p:cNvPicPr>
            <a:picLocks noChangeAspect="1"/>
          </p:cNvPicPr>
          <p:nvPr/>
        </p:nvPicPr>
        <p:blipFill>
          <a:blip r:embed="rId4"/>
          <a:stretch>
            <a:fillRect/>
          </a:stretch>
        </p:blipFill>
        <p:spPr>
          <a:xfrm>
            <a:off x="2072292" y="731933"/>
            <a:ext cx="8047417" cy="812871"/>
          </a:xfrm>
          <a:prstGeom prst="rect">
            <a:avLst/>
          </a:prstGeom>
        </p:spPr>
      </p:pic>
      <p:pic>
        <p:nvPicPr>
          <p:cNvPr id="9" name="Resim 8">
            <a:extLst>
              <a:ext uri="{FF2B5EF4-FFF2-40B4-BE49-F238E27FC236}">
                <a16:creationId xmlns:a16="http://schemas.microsoft.com/office/drawing/2014/main" id="{4EE43923-0F36-4DA9-822E-922E4E7CE63B}"/>
              </a:ext>
            </a:extLst>
          </p:cNvPr>
          <p:cNvPicPr>
            <a:picLocks noChangeAspect="1"/>
          </p:cNvPicPr>
          <p:nvPr/>
        </p:nvPicPr>
        <p:blipFill>
          <a:blip r:embed="rId5"/>
          <a:stretch>
            <a:fillRect/>
          </a:stretch>
        </p:blipFill>
        <p:spPr>
          <a:xfrm>
            <a:off x="9837109" y="615217"/>
            <a:ext cx="1925180" cy="1098569"/>
          </a:xfrm>
          <a:prstGeom prst="rect">
            <a:avLst/>
          </a:prstGeom>
        </p:spPr>
      </p:pic>
      <p:pic>
        <p:nvPicPr>
          <p:cNvPr id="10" name="Resim 9">
            <a:extLst>
              <a:ext uri="{FF2B5EF4-FFF2-40B4-BE49-F238E27FC236}">
                <a16:creationId xmlns:a16="http://schemas.microsoft.com/office/drawing/2014/main" id="{43325196-D7CA-43F0-9405-8B6BF9F59C22}"/>
              </a:ext>
            </a:extLst>
          </p:cNvPr>
          <p:cNvPicPr>
            <a:picLocks noChangeAspect="1"/>
          </p:cNvPicPr>
          <p:nvPr/>
        </p:nvPicPr>
        <p:blipFill>
          <a:blip r:embed="rId6"/>
          <a:stretch>
            <a:fillRect/>
          </a:stretch>
        </p:blipFill>
        <p:spPr>
          <a:xfrm>
            <a:off x="10654549" y="5823934"/>
            <a:ext cx="1107740" cy="837701"/>
          </a:xfrm>
          <a:prstGeom prst="rect">
            <a:avLst/>
          </a:prstGeom>
        </p:spPr>
      </p:pic>
    </p:spTree>
    <p:extLst>
      <p:ext uri="{BB962C8B-B14F-4D97-AF65-F5344CB8AC3E}">
        <p14:creationId xmlns:p14="http://schemas.microsoft.com/office/powerpoint/2010/main" val="52944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FBB3A240-DA0C-4F8E-B4C1-EE1BEF5B67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130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7" y="485793"/>
            <a:ext cx="1302457" cy="1302457"/>
          </a:xfrm>
          <a:prstGeom prst="rect">
            <a:avLst/>
          </a:prstGeom>
        </p:spPr>
      </p:pic>
      <p:pic>
        <p:nvPicPr>
          <p:cNvPr id="4" name="Resim 3">
            <a:extLst>
              <a:ext uri="{FF2B5EF4-FFF2-40B4-BE49-F238E27FC236}">
                <a16:creationId xmlns:a16="http://schemas.microsoft.com/office/drawing/2014/main" id="{8AED1B45-A030-467A-BA32-EEA265419666}"/>
              </a:ext>
            </a:extLst>
          </p:cNvPr>
          <p:cNvPicPr>
            <a:picLocks noChangeAspect="1"/>
          </p:cNvPicPr>
          <p:nvPr/>
        </p:nvPicPr>
        <p:blipFill>
          <a:blip r:embed="rId4"/>
          <a:stretch>
            <a:fillRect/>
          </a:stretch>
        </p:blipFill>
        <p:spPr>
          <a:xfrm>
            <a:off x="9415369" y="844149"/>
            <a:ext cx="1925180" cy="1098569"/>
          </a:xfrm>
          <a:prstGeom prst="rect">
            <a:avLst/>
          </a:prstGeom>
        </p:spPr>
      </p:pic>
      <p:sp>
        <p:nvSpPr>
          <p:cNvPr id="9" name="Unvan 8">
            <a:extLst>
              <a:ext uri="{FF2B5EF4-FFF2-40B4-BE49-F238E27FC236}">
                <a16:creationId xmlns:a16="http://schemas.microsoft.com/office/drawing/2014/main" id="{ECB5D32C-BF48-40C1-8666-6464D80DE7AE}"/>
              </a:ext>
            </a:extLst>
          </p:cNvPr>
          <p:cNvSpPr>
            <a:spLocks noGrp="1"/>
          </p:cNvSpPr>
          <p:nvPr>
            <p:ph type="title"/>
          </p:nvPr>
        </p:nvSpPr>
        <p:spPr/>
        <p:txBody>
          <a:bodyPr/>
          <a:lstStyle/>
          <a:p>
            <a:r>
              <a:rPr lang="tr-TR" dirty="0"/>
              <a:t>FARABİ DEĞİŞİM PROGRAMI</a:t>
            </a:r>
          </a:p>
        </p:txBody>
      </p:sp>
      <p:sp>
        <p:nvSpPr>
          <p:cNvPr id="11" name="Metin Yer Tutucusu 10">
            <a:extLst>
              <a:ext uri="{FF2B5EF4-FFF2-40B4-BE49-F238E27FC236}">
                <a16:creationId xmlns:a16="http://schemas.microsoft.com/office/drawing/2014/main" id="{514E7608-49D2-469B-ADE4-B96DA8A1062C}"/>
              </a:ext>
            </a:extLst>
          </p:cNvPr>
          <p:cNvSpPr>
            <a:spLocks noGrp="1"/>
          </p:cNvSpPr>
          <p:nvPr>
            <p:ph type="body" idx="1"/>
          </p:nvPr>
        </p:nvSpPr>
        <p:spPr/>
        <p:txBody>
          <a:bodyPr/>
          <a:lstStyle/>
          <a:p>
            <a:pPr lvl="0" eaLnBrk="0" fontAlgn="base" hangingPunct="0">
              <a:spcBef>
                <a:spcPct val="0"/>
              </a:spcBef>
              <a:spcAft>
                <a:spcPct val="0"/>
              </a:spcAft>
              <a:buNone/>
            </a:pPr>
            <a:r>
              <a:rPr lang="tr-TR" altLang="tr-TR" sz="2267" dirty="0">
                <a:latin typeface="Nexa"/>
                <a:cs typeface="Times New Roman" panose="02020603050405020304" pitchFamily="18" charset="0"/>
              </a:rPr>
              <a:t>Karabük Üniversitesi’nde 2009/2010 Akademik Yılından itibaren yürütülen Farabi Değişim Programı kapsamında 2017-2018 akademik yılı itibariyle üniversitemizin </a:t>
            </a:r>
            <a:r>
              <a:rPr lang="tr-TR" altLang="tr-TR" sz="2267" b="1" dirty="0">
                <a:latin typeface="Nexa"/>
                <a:cs typeface="Times New Roman" panose="02020603050405020304" pitchFamily="18" charset="0"/>
              </a:rPr>
              <a:t>89 </a:t>
            </a:r>
            <a:r>
              <a:rPr lang="tr-TR" altLang="tr-TR" sz="2267" dirty="0">
                <a:latin typeface="Nexa"/>
                <a:cs typeface="Times New Roman" panose="02020603050405020304" pitchFamily="18" charset="0"/>
              </a:rPr>
              <a:t>devlet ve </a:t>
            </a:r>
            <a:r>
              <a:rPr lang="tr-TR" altLang="tr-TR" sz="2267" b="1" dirty="0">
                <a:latin typeface="Nexa"/>
                <a:cs typeface="Times New Roman" panose="02020603050405020304" pitchFamily="18" charset="0"/>
              </a:rPr>
              <a:t>2 </a:t>
            </a:r>
            <a:r>
              <a:rPr lang="tr-TR" altLang="tr-TR" sz="2267" dirty="0">
                <a:latin typeface="Nexa"/>
                <a:cs typeface="Times New Roman" panose="02020603050405020304" pitchFamily="18" charset="0"/>
              </a:rPr>
              <a:t>vakıf üniversitesi ile anlaşması bulunmaktadır. </a:t>
            </a:r>
          </a:p>
          <a:p>
            <a:pPr>
              <a:buNone/>
            </a:pPr>
            <a:endParaRPr lang="tr-TR" dirty="0"/>
          </a:p>
        </p:txBody>
      </p:sp>
      <p:sp>
        <p:nvSpPr>
          <p:cNvPr id="12" name="Metin Yer Tutucusu 11">
            <a:extLst>
              <a:ext uri="{FF2B5EF4-FFF2-40B4-BE49-F238E27FC236}">
                <a16:creationId xmlns:a16="http://schemas.microsoft.com/office/drawing/2014/main" id="{F067BB74-8456-4610-9DC1-EF33B485A9BB}"/>
              </a:ext>
            </a:extLst>
          </p:cNvPr>
          <p:cNvSpPr>
            <a:spLocks noGrp="1"/>
          </p:cNvSpPr>
          <p:nvPr>
            <p:ph type="body" idx="2"/>
          </p:nvPr>
        </p:nvSpPr>
        <p:spPr/>
        <p:txBody>
          <a:bodyPr/>
          <a:lstStyle/>
          <a:p>
            <a:pPr>
              <a:buNone/>
            </a:pPr>
            <a:endParaRPr lang="tr-TR" dirty="0"/>
          </a:p>
        </p:txBody>
      </p:sp>
      <p:sp>
        <p:nvSpPr>
          <p:cNvPr id="13" name="Metin Yer Tutucusu 12">
            <a:extLst>
              <a:ext uri="{FF2B5EF4-FFF2-40B4-BE49-F238E27FC236}">
                <a16:creationId xmlns:a16="http://schemas.microsoft.com/office/drawing/2014/main" id="{6DC51401-340D-4484-8B17-F12E83CC2430}"/>
              </a:ext>
            </a:extLst>
          </p:cNvPr>
          <p:cNvSpPr>
            <a:spLocks noGrp="1"/>
          </p:cNvSpPr>
          <p:nvPr>
            <p:ph type="body" idx="3"/>
          </p:nvPr>
        </p:nvSpPr>
        <p:spPr/>
        <p:txBody>
          <a:bodyPr/>
          <a:lstStyle/>
          <a:p>
            <a:pPr>
              <a:buNone/>
            </a:pPr>
            <a:r>
              <a:rPr lang="tr-TR" altLang="tr-TR" dirty="0">
                <a:latin typeface="Nexa"/>
                <a:cs typeface="Times New Roman" panose="02020603050405020304" pitchFamily="18" charset="0"/>
              </a:rPr>
              <a:t>Kurumlar arası imzalanan protokoller kapsamında 2009/2010 akademik yılından itibaren </a:t>
            </a:r>
            <a:r>
              <a:rPr lang="tr-TR" altLang="tr-TR" b="1" dirty="0">
                <a:latin typeface="Nexa"/>
                <a:cs typeface="Times New Roman" panose="02020603050405020304" pitchFamily="18" charset="0"/>
              </a:rPr>
              <a:t>173 </a:t>
            </a:r>
            <a:r>
              <a:rPr lang="tr-TR" altLang="tr-TR" dirty="0">
                <a:latin typeface="Nexa"/>
                <a:cs typeface="Times New Roman" panose="02020603050405020304" pitchFamily="18" charset="0"/>
              </a:rPr>
              <a:t>öğrencimiz farklı üniversitelere gitmiş ve </a:t>
            </a:r>
            <a:r>
              <a:rPr lang="tr-TR" altLang="tr-TR" b="1" dirty="0">
                <a:latin typeface="Nexa"/>
                <a:cs typeface="Times New Roman" panose="02020603050405020304" pitchFamily="18" charset="0"/>
              </a:rPr>
              <a:t>40 </a:t>
            </a:r>
            <a:r>
              <a:rPr lang="tr-TR" altLang="tr-TR" dirty="0">
                <a:latin typeface="Nexa"/>
                <a:cs typeface="Times New Roman" panose="02020603050405020304" pitchFamily="18" charset="0"/>
              </a:rPr>
              <a:t>öğrenci de üniversitemizce kabul edilmiştir.</a:t>
            </a:r>
            <a:endParaRPr lang="tr-TR" altLang="tr-TR" dirty="0">
              <a:latin typeface="Nexa"/>
            </a:endParaRPr>
          </a:p>
          <a:p>
            <a:pPr>
              <a:buNone/>
            </a:pPr>
            <a:endParaRPr lang="tr-TR" dirty="0"/>
          </a:p>
        </p:txBody>
      </p:sp>
      <p:pic>
        <p:nvPicPr>
          <p:cNvPr id="15" name="Resim 14">
            <a:extLst>
              <a:ext uri="{FF2B5EF4-FFF2-40B4-BE49-F238E27FC236}">
                <a16:creationId xmlns:a16="http://schemas.microsoft.com/office/drawing/2014/main" id="{B305BC5C-7654-4431-9C4D-A715E45B4130}"/>
              </a:ext>
            </a:extLst>
          </p:cNvPr>
          <p:cNvPicPr>
            <a:picLocks noChangeAspect="1"/>
          </p:cNvPicPr>
          <p:nvPr/>
        </p:nvPicPr>
        <p:blipFill>
          <a:blip r:embed="rId5"/>
          <a:stretch>
            <a:fillRect/>
          </a:stretch>
        </p:blipFill>
        <p:spPr>
          <a:xfrm>
            <a:off x="4905850" y="2364400"/>
            <a:ext cx="3213199" cy="3367424"/>
          </a:xfrm>
          <a:prstGeom prst="rect">
            <a:avLst/>
          </a:prstGeom>
        </p:spPr>
      </p:pic>
    </p:spTree>
    <p:extLst>
      <p:ext uri="{BB962C8B-B14F-4D97-AF65-F5344CB8AC3E}">
        <p14:creationId xmlns:p14="http://schemas.microsoft.com/office/powerpoint/2010/main" val="2525276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esktop\acamen.p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9994" y="2536723"/>
            <a:ext cx="1044927" cy="2866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hp\Desktop\acawomen.png"/>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520497" y="2850113"/>
            <a:ext cx="1346312" cy="305456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808210" y="2223453"/>
            <a:ext cx="2408032" cy="1446743"/>
          </a:xfrm>
          <a:prstGeom prst="rect">
            <a:avLst/>
          </a:prstGeom>
        </p:spPr>
        <p:txBody>
          <a:bodyPr wrap="none">
            <a:spAutoFit/>
          </a:bodyPr>
          <a:lstStyle/>
          <a:p>
            <a:pPr defTabSz="1219170"/>
            <a:r>
              <a:rPr lang="tr-TR" sz="1867" b="1" dirty="0" err="1">
                <a:solidFill>
                  <a:srgbClr val="D89F39">
                    <a:lumMod val="75000"/>
                  </a:srgbClr>
                </a:solidFill>
                <a:latin typeface="Roboto Slab" panose="020B0604020202020204" charset="0"/>
                <a:ea typeface="Roboto Slab" panose="020B0604020202020204" charset="0"/>
              </a:rPr>
              <a:t>Karabuk</a:t>
            </a:r>
            <a:r>
              <a:rPr lang="tr-TR" sz="1867" b="1" dirty="0">
                <a:solidFill>
                  <a:srgbClr val="D89F39">
                    <a:lumMod val="75000"/>
                  </a:srgbClr>
                </a:solidFill>
                <a:latin typeface="Roboto Slab" panose="020B0604020202020204" charset="0"/>
                <a:ea typeface="Roboto Slab" panose="020B0604020202020204" charset="0"/>
              </a:rPr>
              <a:t> </a:t>
            </a:r>
          </a:p>
          <a:p>
            <a:pPr defTabSz="1219170"/>
            <a:r>
              <a:rPr lang="tr-TR" sz="1867" b="1" dirty="0">
                <a:solidFill>
                  <a:srgbClr val="D89F39">
                    <a:lumMod val="75000"/>
                  </a:srgbClr>
                </a:solidFill>
                <a:latin typeface="Roboto Slab" panose="020B0604020202020204" charset="0"/>
                <a:ea typeface="Roboto Slab" panose="020B0604020202020204" charset="0"/>
              </a:rPr>
              <a:t>Üniversitesi</a:t>
            </a:r>
          </a:p>
          <a:p>
            <a:pPr defTabSz="1219170"/>
            <a:r>
              <a:rPr lang="tr-TR" sz="1867" b="1" dirty="0">
                <a:latin typeface="Roboto Slab" panose="020B0604020202020204" charset="0"/>
                <a:ea typeface="Roboto Slab" panose="020B0604020202020204" charset="0"/>
              </a:rPr>
              <a:t>Akademik Personel</a:t>
            </a:r>
          </a:p>
          <a:p>
            <a:pPr defTabSz="1219170"/>
            <a:r>
              <a:rPr lang="tr-TR" sz="3200" b="1" dirty="0">
                <a:latin typeface="Roboto Slab" panose="020B0604020202020204" charset="0"/>
                <a:ea typeface="Roboto Slab" panose="020B0604020202020204" charset="0"/>
              </a:rPr>
              <a:t>1027</a:t>
            </a:r>
            <a:endParaRPr lang="tr-TR" sz="4267" b="1" dirty="0">
              <a:latin typeface="Roboto Slab" panose="020B0604020202020204" charset="0"/>
              <a:ea typeface="Roboto Slab" panose="020B0604020202020204" charset="0"/>
            </a:endParaRPr>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4674"/>
            <a:ext cx="1302457" cy="1302457"/>
          </a:xfrm>
          <a:prstGeom prst="rect">
            <a:avLst/>
          </a:prstGeom>
        </p:spPr>
      </p:pic>
      <p:sp>
        <p:nvSpPr>
          <p:cNvPr id="11" name="Dikdörtgen 10"/>
          <p:cNvSpPr/>
          <p:nvPr/>
        </p:nvSpPr>
        <p:spPr>
          <a:xfrm>
            <a:off x="1146337" y="502201"/>
            <a:ext cx="8253303" cy="461665"/>
          </a:xfrm>
          <a:prstGeom prst="rect">
            <a:avLst/>
          </a:prstGeom>
        </p:spPr>
        <p:txBody>
          <a:bodyPr wrap="square">
            <a:spAutoFit/>
          </a:bodyPr>
          <a:lstStyle/>
          <a:p>
            <a:pPr defTabSz="1219170"/>
            <a:r>
              <a:rPr lang="tr-TR" sz="2400" b="1" dirty="0">
                <a:solidFill>
                  <a:srgbClr val="3A81BA">
                    <a:lumMod val="50000"/>
                  </a:srgbClr>
                </a:solidFill>
                <a:latin typeface="Roboto Slab"/>
                <a:ea typeface="Roboto Slab"/>
                <a:sym typeface="Roboto Slab"/>
              </a:rPr>
              <a:t>Akademik ve İdari Personel </a:t>
            </a:r>
          </a:p>
        </p:txBody>
      </p:sp>
      <p:graphicFrame>
        <p:nvGraphicFramePr>
          <p:cNvPr id="12" name="Tablo 11"/>
          <p:cNvGraphicFramePr>
            <a:graphicFrameLocks noGrp="1"/>
          </p:cNvGraphicFramePr>
          <p:nvPr/>
        </p:nvGraphicFramePr>
        <p:xfrm>
          <a:off x="6024747" y="155925"/>
          <a:ext cx="5545395" cy="6546151"/>
        </p:xfrm>
        <a:graphic>
          <a:graphicData uri="http://schemas.openxmlformats.org/drawingml/2006/table">
            <a:tbl>
              <a:tblPr firstRow="1" bandRow="1">
                <a:tableStyleId>{21E4AEA4-8DFA-4A89-87EB-49C32662AFE0}</a:tableStyleId>
              </a:tblPr>
              <a:tblGrid>
                <a:gridCol w="3991899">
                  <a:extLst>
                    <a:ext uri="{9D8B030D-6E8A-4147-A177-3AD203B41FA5}">
                      <a16:colId xmlns:a16="http://schemas.microsoft.com/office/drawing/2014/main" val="105788574"/>
                    </a:ext>
                  </a:extLst>
                </a:gridCol>
                <a:gridCol w="1553496">
                  <a:extLst>
                    <a:ext uri="{9D8B030D-6E8A-4147-A177-3AD203B41FA5}">
                      <a16:colId xmlns:a16="http://schemas.microsoft.com/office/drawing/2014/main" val="2887029383"/>
                    </a:ext>
                  </a:extLst>
                </a:gridCol>
              </a:tblGrid>
              <a:tr h="352712">
                <a:tc gridSpan="2">
                  <a:txBody>
                    <a:bodyPr/>
                    <a:lstStyle/>
                    <a:p>
                      <a:pPr algn="ctr"/>
                      <a:endParaRPr lang="tr-TR" sz="100" dirty="0">
                        <a:latin typeface="Roboto Condensed Light" panose="02000000000000000000" pitchFamily="2" charset="0"/>
                        <a:ea typeface="Roboto Condensed Light" panose="02000000000000000000" pitchFamily="2" charset="0"/>
                      </a:endParaRPr>
                    </a:p>
                  </a:txBody>
                  <a:tcPr marL="121920" marR="121920" marT="60960" marB="60960" anchor="ctr"/>
                </a:tc>
                <a:tc hMerge="1">
                  <a:txBody>
                    <a:bodyPr/>
                    <a:lstStyle/>
                    <a:p>
                      <a:pPr algn="ctr"/>
                      <a:endParaRPr lang="tr-TR" dirty="0">
                        <a:latin typeface="Roboto Condensed Light" panose="02000000000000000000" pitchFamily="2" charset="0"/>
                        <a:ea typeface="Roboto Condensed Light" panose="02000000000000000000" pitchFamily="2" charset="0"/>
                      </a:endParaRPr>
                    </a:p>
                  </a:txBody>
                  <a:tcPr anchor="ctr"/>
                </a:tc>
                <a:extLst>
                  <a:ext uri="{0D108BD9-81ED-4DB2-BD59-A6C34878D82A}">
                    <a16:rowId xmlns:a16="http://schemas.microsoft.com/office/drawing/2014/main" val="740175338"/>
                  </a:ext>
                </a:extLst>
              </a:tr>
              <a:tr h="631628">
                <a:tc>
                  <a:txBody>
                    <a:bodyPr/>
                    <a:lstStyle/>
                    <a:p>
                      <a:pPr algn="ctr"/>
                      <a:r>
                        <a:rPr lang="tr-TR" sz="1600" dirty="0">
                          <a:latin typeface="Roboto Condensed" panose="02000000000000000000" pitchFamily="2" charset="0"/>
                          <a:ea typeface="Roboto Condensed" panose="02000000000000000000" pitchFamily="2" charset="0"/>
                        </a:rPr>
                        <a:t>Profesör</a:t>
                      </a:r>
                    </a:p>
                  </a:txBody>
                  <a:tcPr marL="121920" marR="121920" marT="60960" marB="60960" anchor="ctr"/>
                </a:tc>
                <a:tc>
                  <a:txBody>
                    <a:bodyPr/>
                    <a:lstStyle/>
                    <a:p>
                      <a:pPr algn="ctr"/>
                      <a:r>
                        <a:rPr lang="tr-TR" sz="1600" dirty="0">
                          <a:latin typeface="Roboto Condensed Light" panose="02000000000000000000" pitchFamily="2" charset="0"/>
                          <a:ea typeface="Roboto Condensed Light" panose="02000000000000000000" pitchFamily="2" charset="0"/>
                        </a:rPr>
                        <a:t>97</a:t>
                      </a:r>
                      <a:endParaRPr lang="en-US" sz="1600" dirty="0">
                        <a:latin typeface="Roboto Condensed Light" panose="02000000000000000000" pitchFamily="2" charset="0"/>
                        <a:ea typeface="Roboto Condensed Light" panose="02000000000000000000" pitchFamily="2" charset="0"/>
                      </a:endParaRPr>
                    </a:p>
                  </a:txBody>
                  <a:tcPr marL="121920" marR="121920" marT="60960" marB="60960" anchor="ctr"/>
                </a:tc>
                <a:extLst>
                  <a:ext uri="{0D108BD9-81ED-4DB2-BD59-A6C34878D82A}">
                    <a16:rowId xmlns:a16="http://schemas.microsoft.com/office/drawing/2014/main" val="3386176831"/>
                  </a:ext>
                </a:extLst>
              </a:tr>
              <a:tr h="574871">
                <a:tc>
                  <a:txBody>
                    <a:bodyPr/>
                    <a:lstStyle/>
                    <a:p>
                      <a:pPr algn="ctr"/>
                      <a:r>
                        <a:rPr lang="tr-TR" sz="1600" dirty="0">
                          <a:latin typeface="Roboto Condensed" panose="02000000000000000000" pitchFamily="2" charset="0"/>
                          <a:ea typeface="Roboto Condensed" panose="02000000000000000000" pitchFamily="2" charset="0"/>
                        </a:rPr>
                        <a:t>Doçent. Dr.</a:t>
                      </a:r>
                      <a:endParaRPr lang="en-US" sz="1600" dirty="0">
                        <a:latin typeface="Roboto Condensed" panose="02000000000000000000" pitchFamily="2" charset="0"/>
                        <a:ea typeface="Roboto Condensed" panose="02000000000000000000" pitchFamily="2"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latin typeface="Roboto Condensed Light" panose="02000000000000000000" pitchFamily="2" charset="0"/>
                          <a:ea typeface="Roboto Condensed Light" panose="02000000000000000000" pitchFamily="2" charset="0"/>
                        </a:rPr>
                        <a:t>92</a:t>
                      </a:r>
                    </a:p>
                  </a:txBody>
                  <a:tcPr marL="121920" marR="121920" marT="60960" marB="60960" anchor="ctr"/>
                </a:tc>
                <a:extLst>
                  <a:ext uri="{0D108BD9-81ED-4DB2-BD59-A6C34878D82A}">
                    <a16:rowId xmlns:a16="http://schemas.microsoft.com/office/drawing/2014/main" val="3995362603"/>
                  </a:ext>
                </a:extLst>
              </a:tr>
              <a:tr h="631628">
                <a:tc>
                  <a:txBody>
                    <a:bodyPr/>
                    <a:lstStyle/>
                    <a:p>
                      <a:pPr algn="ctr"/>
                      <a:r>
                        <a:rPr lang="tr-TR" sz="1600" dirty="0">
                          <a:latin typeface="Roboto Condensed" panose="02000000000000000000" pitchFamily="2" charset="0"/>
                          <a:ea typeface="Roboto Condensed" panose="02000000000000000000" pitchFamily="2" charset="0"/>
                        </a:rPr>
                        <a:t>Dr.</a:t>
                      </a:r>
                    </a:p>
                  </a:txBody>
                  <a:tcPr marL="121920" marR="121920" marT="60960" marB="60960" anchor="ctr"/>
                </a:tc>
                <a:tc>
                  <a:txBody>
                    <a:bodyPr/>
                    <a:lstStyle/>
                    <a:p>
                      <a:pPr algn="ctr"/>
                      <a:r>
                        <a:rPr lang="tr-TR" sz="1600" dirty="0">
                          <a:latin typeface="Roboto Condensed Light" panose="02000000000000000000" pitchFamily="2" charset="0"/>
                          <a:ea typeface="Roboto Condensed Light" panose="02000000000000000000" pitchFamily="2" charset="0"/>
                        </a:rPr>
                        <a:t>329</a:t>
                      </a:r>
                    </a:p>
                  </a:txBody>
                  <a:tcPr marL="121920" marR="121920" marT="60960" marB="60960" anchor="ctr"/>
                </a:tc>
                <a:extLst>
                  <a:ext uri="{0D108BD9-81ED-4DB2-BD59-A6C34878D82A}">
                    <a16:rowId xmlns:a16="http://schemas.microsoft.com/office/drawing/2014/main" val="4265501698"/>
                  </a:ext>
                </a:extLst>
              </a:tr>
              <a:tr h="631628">
                <a:tc>
                  <a:txBody>
                    <a:bodyPr/>
                    <a:lstStyle/>
                    <a:p>
                      <a:pPr algn="ctr"/>
                      <a:r>
                        <a:rPr lang="tr-TR" sz="1600" dirty="0" err="1">
                          <a:latin typeface="Roboto Condensed" panose="02000000000000000000" pitchFamily="2" charset="0"/>
                          <a:ea typeface="Roboto Condensed" panose="02000000000000000000" pitchFamily="2" charset="0"/>
                        </a:rPr>
                        <a:t>Öğr</a:t>
                      </a:r>
                      <a:r>
                        <a:rPr lang="tr-TR" sz="1600" dirty="0">
                          <a:latin typeface="Roboto Condensed" panose="02000000000000000000" pitchFamily="2" charset="0"/>
                          <a:ea typeface="Roboto Condensed" panose="02000000000000000000" pitchFamily="2" charset="0"/>
                        </a:rPr>
                        <a:t>. Gör.</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latin typeface="Roboto Condensed Light" panose="02000000000000000000" pitchFamily="2" charset="0"/>
                          <a:ea typeface="Roboto Condensed Light" panose="02000000000000000000" pitchFamily="2" charset="0"/>
                        </a:rPr>
                        <a:t>250</a:t>
                      </a:r>
                    </a:p>
                  </a:txBody>
                  <a:tcPr marL="121920" marR="121920" marT="60960" marB="60960" anchor="ctr"/>
                </a:tc>
                <a:extLst>
                  <a:ext uri="{0D108BD9-81ED-4DB2-BD59-A6C34878D82A}">
                    <a16:rowId xmlns:a16="http://schemas.microsoft.com/office/drawing/2014/main" val="2835777987"/>
                  </a:ext>
                </a:extLst>
              </a:tr>
              <a:tr h="631628">
                <a:tc>
                  <a:txBody>
                    <a:bodyPr/>
                    <a:lstStyle/>
                    <a:p>
                      <a:pPr algn="ctr"/>
                      <a:r>
                        <a:rPr lang="tr-TR" sz="1600" dirty="0">
                          <a:latin typeface="Roboto Condensed" panose="02000000000000000000" pitchFamily="2" charset="0"/>
                          <a:ea typeface="Roboto Condensed" panose="02000000000000000000" pitchFamily="2" charset="0"/>
                        </a:rPr>
                        <a:t>Araştırma Görevlisi</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latin typeface="Roboto Condensed Light" panose="02000000000000000000" pitchFamily="2" charset="0"/>
                          <a:ea typeface="Roboto Condensed Light" panose="02000000000000000000" pitchFamily="2" charset="0"/>
                        </a:rPr>
                        <a:t>259</a:t>
                      </a:r>
                    </a:p>
                  </a:txBody>
                  <a:tcPr marL="121920" marR="121920" marT="60960" marB="60960" anchor="ctr"/>
                </a:tc>
                <a:extLst>
                  <a:ext uri="{0D108BD9-81ED-4DB2-BD59-A6C34878D82A}">
                    <a16:rowId xmlns:a16="http://schemas.microsoft.com/office/drawing/2014/main" val="4000016465"/>
                  </a:ext>
                </a:extLst>
              </a:tr>
              <a:tr h="631628">
                <a:tc>
                  <a:txBody>
                    <a:bodyPr/>
                    <a:lstStyle/>
                    <a:p>
                      <a:pPr algn="ctr"/>
                      <a:r>
                        <a:rPr lang="tr-TR" sz="1600" dirty="0">
                          <a:latin typeface="Roboto Condensed" panose="02000000000000000000" pitchFamily="2" charset="0"/>
                          <a:ea typeface="Roboto Condensed" panose="02000000000000000000" pitchFamily="2" charset="0"/>
                        </a:rPr>
                        <a:t>Uluslararası Öğretim elemanı</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latin typeface="Roboto Condensed Light" panose="02000000000000000000" pitchFamily="2" charset="0"/>
                          <a:ea typeface="Roboto Condensed Light" panose="02000000000000000000" pitchFamily="2" charset="0"/>
                        </a:rPr>
                        <a:t>44</a:t>
                      </a:r>
                    </a:p>
                  </a:txBody>
                  <a:tcPr marL="121920" marR="121920" marT="60960" marB="60960" anchor="ctr"/>
                </a:tc>
                <a:extLst>
                  <a:ext uri="{0D108BD9-81ED-4DB2-BD59-A6C34878D82A}">
                    <a16:rowId xmlns:a16="http://schemas.microsoft.com/office/drawing/2014/main" val="2723267190"/>
                  </a:ext>
                </a:extLst>
              </a:tr>
              <a:tr h="631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İdari personel</a:t>
                      </a:r>
                    </a:p>
                    <a:p>
                      <a:pPr algn="ctr"/>
                      <a:endParaRPr lang="tr-TR" sz="1600" b="1" dirty="0">
                        <a:solidFill>
                          <a:schemeClr val="accent6">
                            <a:lumMod val="75000"/>
                          </a:schemeClr>
                        </a:solidFill>
                        <a:latin typeface="Roboto Condensed" panose="02000000000000000000" pitchFamily="2" charset="0"/>
                        <a:ea typeface="Roboto Condensed" panose="02000000000000000000" pitchFamily="2"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t>466</a:t>
                      </a:r>
                      <a:endParaRPr lang="tr-TR" sz="1600" b="1" dirty="0">
                        <a:solidFill>
                          <a:schemeClr val="accent6">
                            <a:lumMod val="75000"/>
                          </a:schemeClr>
                        </a:solidFill>
                        <a:latin typeface="Roboto Condensed Light" panose="02000000000000000000" pitchFamily="2" charset="0"/>
                        <a:ea typeface="Roboto Condensed Light" panose="02000000000000000000" pitchFamily="2" charset="0"/>
                      </a:endParaRPr>
                    </a:p>
                  </a:txBody>
                  <a:tcPr marL="121920" marR="121920" marT="60960" marB="60960" anchor="ctr"/>
                </a:tc>
                <a:extLst>
                  <a:ext uri="{0D108BD9-81ED-4DB2-BD59-A6C34878D82A}">
                    <a16:rowId xmlns:a16="http://schemas.microsoft.com/office/drawing/2014/main" val="2844157019"/>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t>Sürekli işçi</a:t>
                      </a:r>
                      <a:endParaRPr lang="en-US" sz="1600" dirty="0"/>
                    </a:p>
                    <a:p>
                      <a:pPr algn="ctr"/>
                      <a:endParaRPr lang="tr-TR" sz="1600" b="1" dirty="0">
                        <a:solidFill>
                          <a:schemeClr val="accent6">
                            <a:lumMod val="75000"/>
                          </a:schemeClr>
                        </a:solidFill>
                        <a:latin typeface="Roboto Condensed" panose="02000000000000000000" pitchFamily="2" charset="0"/>
                        <a:ea typeface="Roboto Condensed" panose="02000000000000000000" pitchFamily="2"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t>259</a:t>
                      </a:r>
                      <a:endParaRPr lang="tr-TR" sz="1600" b="1" dirty="0">
                        <a:solidFill>
                          <a:schemeClr val="accent6">
                            <a:lumMod val="75000"/>
                          </a:schemeClr>
                        </a:solidFill>
                        <a:latin typeface="Roboto Condensed Light" panose="02000000000000000000" pitchFamily="2" charset="0"/>
                        <a:ea typeface="Roboto Condensed Light" panose="02000000000000000000" pitchFamily="2" charset="0"/>
                      </a:endParaRPr>
                    </a:p>
                  </a:txBody>
                  <a:tcPr marL="121920" marR="121920" marT="60960" marB="60960" anchor="ctr"/>
                </a:tc>
                <a:extLst>
                  <a:ext uri="{0D108BD9-81ED-4DB2-BD59-A6C34878D82A}">
                    <a16:rowId xmlns:a16="http://schemas.microsoft.com/office/drawing/2014/main" val="3463975950"/>
                  </a:ext>
                </a:extLst>
              </a:tr>
              <a:tr h="609600">
                <a:tc>
                  <a:txBody>
                    <a:bodyPr/>
                    <a:lstStyle/>
                    <a:p>
                      <a:pPr algn="ctr"/>
                      <a:r>
                        <a:rPr lang="tr-TR" sz="1600" b="1" dirty="0">
                          <a:solidFill>
                            <a:schemeClr val="accent6">
                              <a:lumMod val="75000"/>
                            </a:schemeClr>
                          </a:solidFill>
                          <a:latin typeface="Roboto Condensed" panose="02000000000000000000" pitchFamily="2" charset="0"/>
                          <a:ea typeface="Roboto Condensed" panose="02000000000000000000" pitchFamily="2" charset="0"/>
                        </a:rPr>
                        <a:t>Akademik Toplam</a:t>
                      </a: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dirty="0">
                          <a:solidFill>
                            <a:schemeClr val="accent6">
                              <a:lumMod val="75000"/>
                            </a:schemeClr>
                          </a:solidFill>
                          <a:latin typeface="Roboto Condensed Light" panose="02000000000000000000" pitchFamily="2" charset="0"/>
                          <a:ea typeface="Roboto Condensed Light" panose="02000000000000000000" pitchFamily="2" charset="0"/>
                        </a:rPr>
                        <a:t>1027</a:t>
                      </a:r>
                    </a:p>
                    <a:p>
                      <a:pPr marL="0" marR="0" indent="0" algn="ctr" defTabSz="914400" rtl="0" eaLnBrk="1" fontAlgn="auto" latinLnBrk="0" hangingPunct="1">
                        <a:lnSpc>
                          <a:spcPct val="100000"/>
                        </a:lnSpc>
                        <a:spcBef>
                          <a:spcPts val="0"/>
                        </a:spcBef>
                        <a:spcAft>
                          <a:spcPts val="0"/>
                        </a:spcAft>
                        <a:buClrTx/>
                        <a:buSzTx/>
                        <a:buFontTx/>
                        <a:buNone/>
                        <a:tabLst/>
                        <a:defRPr/>
                      </a:pPr>
                      <a:endParaRPr lang="tr-TR" sz="1600" b="1" dirty="0">
                        <a:solidFill>
                          <a:schemeClr val="accent6">
                            <a:lumMod val="75000"/>
                          </a:schemeClr>
                        </a:solidFill>
                        <a:latin typeface="Roboto Condensed Light" panose="02000000000000000000" pitchFamily="2" charset="0"/>
                        <a:ea typeface="Roboto Condensed Light" panose="02000000000000000000" pitchFamily="2" charset="0"/>
                      </a:endParaRPr>
                    </a:p>
                  </a:txBody>
                  <a:tcPr marL="121920" marR="121920" marT="60960" marB="60960" anchor="ctr"/>
                </a:tc>
                <a:extLst>
                  <a:ext uri="{0D108BD9-81ED-4DB2-BD59-A6C34878D82A}">
                    <a16:rowId xmlns:a16="http://schemas.microsoft.com/office/drawing/2014/main" val="2692542207"/>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a:solidFill>
                            <a:schemeClr val="accent6">
                              <a:lumMod val="75000"/>
                            </a:schemeClr>
                          </a:solidFill>
                          <a:latin typeface="Roboto Condensed" panose="02000000000000000000" pitchFamily="2" charset="0"/>
                          <a:ea typeface="Roboto Condensed" panose="02000000000000000000" pitchFamily="2" charset="0"/>
                        </a:rPr>
                        <a:t>İdari Toplam</a:t>
                      </a:r>
                    </a:p>
                    <a:p>
                      <a:pPr algn="ctr"/>
                      <a:endParaRPr lang="tr-TR" sz="1600" b="1" dirty="0">
                        <a:solidFill>
                          <a:schemeClr val="accent6">
                            <a:lumMod val="75000"/>
                          </a:schemeClr>
                        </a:solidFill>
                        <a:latin typeface="Roboto Condensed" panose="02000000000000000000" pitchFamily="2" charset="0"/>
                        <a:ea typeface="Roboto Condensed" panose="02000000000000000000" pitchFamily="2" charset="0"/>
                      </a:endParaRPr>
                    </a:p>
                  </a:txBody>
                  <a:tcPr marL="121920" marR="121920" marT="60960" marB="6096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b="1" dirty="0">
                          <a:solidFill>
                            <a:schemeClr val="accent6">
                              <a:lumMod val="75000"/>
                            </a:schemeClr>
                          </a:solidFill>
                          <a:latin typeface="Roboto Condensed Light" panose="02000000000000000000" pitchFamily="2" charset="0"/>
                          <a:ea typeface="Roboto Condensed Light" panose="02000000000000000000" pitchFamily="2" charset="0"/>
                        </a:rPr>
                        <a:t>725</a:t>
                      </a:r>
                    </a:p>
                  </a:txBody>
                  <a:tcPr marL="121920" marR="121920" marT="60960" marB="60960" anchor="ctr"/>
                </a:tc>
                <a:extLst>
                  <a:ext uri="{0D108BD9-81ED-4DB2-BD59-A6C34878D82A}">
                    <a16:rowId xmlns:a16="http://schemas.microsoft.com/office/drawing/2014/main" val="184702532"/>
                  </a:ext>
                </a:extLst>
              </a:tr>
            </a:tbl>
          </a:graphicData>
        </a:graphic>
      </p:graphicFrame>
      <p:sp>
        <p:nvSpPr>
          <p:cNvPr id="9" name="Dikdörtgen 8">
            <a:extLst>
              <a:ext uri="{FF2B5EF4-FFF2-40B4-BE49-F238E27FC236}">
                <a16:creationId xmlns:a16="http://schemas.microsoft.com/office/drawing/2014/main" id="{265A2F1A-27A7-4094-8597-BCB1D3681C92}"/>
              </a:ext>
            </a:extLst>
          </p:cNvPr>
          <p:cNvSpPr/>
          <p:nvPr/>
        </p:nvSpPr>
        <p:spPr>
          <a:xfrm>
            <a:off x="2866810" y="3700781"/>
            <a:ext cx="1778051" cy="1446743"/>
          </a:xfrm>
          <a:prstGeom prst="rect">
            <a:avLst/>
          </a:prstGeom>
        </p:spPr>
        <p:txBody>
          <a:bodyPr wrap="none">
            <a:spAutoFit/>
          </a:bodyPr>
          <a:lstStyle/>
          <a:p>
            <a:pPr defTabSz="1219170"/>
            <a:r>
              <a:rPr lang="tr-TR" sz="1867" b="1" dirty="0" err="1">
                <a:solidFill>
                  <a:srgbClr val="D89F39">
                    <a:lumMod val="75000"/>
                  </a:srgbClr>
                </a:solidFill>
                <a:latin typeface="Roboto Slab" panose="020B0604020202020204" charset="0"/>
                <a:ea typeface="Roboto Slab" panose="020B0604020202020204" charset="0"/>
              </a:rPr>
              <a:t>Karabuk</a:t>
            </a:r>
            <a:r>
              <a:rPr lang="tr-TR" sz="1867" b="1" dirty="0">
                <a:solidFill>
                  <a:srgbClr val="D89F39">
                    <a:lumMod val="75000"/>
                  </a:srgbClr>
                </a:solidFill>
                <a:latin typeface="Roboto Slab" panose="020B0604020202020204" charset="0"/>
                <a:ea typeface="Roboto Slab" panose="020B0604020202020204" charset="0"/>
              </a:rPr>
              <a:t> </a:t>
            </a:r>
          </a:p>
          <a:p>
            <a:pPr defTabSz="1219170"/>
            <a:r>
              <a:rPr lang="tr-TR" sz="1867" b="1" dirty="0">
                <a:solidFill>
                  <a:srgbClr val="D89F39">
                    <a:lumMod val="75000"/>
                  </a:srgbClr>
                </a:solidFill>
                <a:latin typeface="Roboto Slab" panose="020B0604020202020204" charset="0"/>
                <a:ea typeface="Roboto Slab" panose="020B0604020202020204" charset="0"/>
              </a:rPr>
              <a:t>Üniversitesi</a:t>
            </a:r>
          </a:p>
          <a:p>
            <a:pPr defTabSz="1219170"/>
            <a:r>
              <a:rPr lang="tr-TR" sz="1867" b="1" dirty="0">
                <a:latin typeface="Roboto Slab" panose="020B0604020202020204" charset="0"/>
                <a:ea typeface="Roboto Slab" panose="020B0604020202020204" charset="0"/>
              </a:rPr>
              <a:t>İdari Personel</a:t>
            </a:r>
          </a:p>
          <a:p>
            <a:pPr defTabSz="1219170"/>
            <a:r>
              <a:rPr lang="tr-TR" sz="3200" b="1" dirty="0">
                <a:latin typeface="Roboto Slab" panose="020B0604020202020204" charset="0"/>
                <a:ea typeface="Roboto Slab" panose="020B0604020202020204" charset="0"/>
              </a:rPr>
              <a:t>725</a:t>
            </a:r>
            <a:endParaRPr lang="tr-TR" sz="4267" b="1" dirty="0">
              <a:latin typeface="Roboto Slab" panose="020B0604020202020204" charset="0"/>
              <a:ea typeface="Roboto Slab" panose="020B0604020202020204" charset="0"/>
            </a:endParaRPr>
          </a:p>
        </p:txBody>
      </p:sp>
    </p:spTree>
    <p:extLst>
      <p:ext uri="{BB962C8B-B14F-4D97-AF65-F5344CB8AC3E}">
        <p14:creationId xmlns:p14="http://schemas.microsoft.com/office/powerpoint/2010/main" val="379304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a:extLst>
              <a:ext uri="{FF2B5EF4-FFF2-40B4-BE49-F238E27FC236}">
                <a16:creationId xmlns:a16="http://schemas.microsoft.com/office/drawing/2014/main" id="{4D558EC2-5FF8-4B35-B9E7-B17040B15CE5}"/>
              </a:ext>
            </a:extLst>
          </p:cNvPr>
          <p:cNvSpPr txBox="1">
            <a:spLocks/>
          </p:cNvSpPr>
          <p:nvPr/>
        </p:nvSpPr>
        <p:spPr>
          <a:xfrm>
            <a:off x="1504950" y="-114301"/>
            <a:ext cx="9944099" cy="981075"/>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2pPr>
            <a:lvl3pPr lvl="2"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3pPr>
            <a:lvl4pPr lvl="3"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4pPr>
            <a:lvl5pPr lvl="4"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5pPr>
            <a:lvl6pPr lvl="5"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6pPr>
            <a:lvl7pPr lvl="6"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7pPr>
            <a:lvl8pPr lvl="7"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8pPr>
            <a:lvl9pPr lvl="8"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9pPr>
          </a:lstStyle>
          <a:p>
            <a:r>
              <a:rPr lang="tr-TR" dirty="0">
                <a:solidFill>
                  <a:srgbClr val="92BAC2"/>
                </a:solidFill>
              </a:rPr>
              <a:t>Üniversite ile İlgili Genel Bilgiler</a:t>
            </a:r>
            <a:endParaRPr lang="tr-TR" dirty="0"/>
          </a:p>
        </p:txBody>
      </p:sp>
      <p:sp>
        <p:nvSpPr>
          <p:cNvPr id="4" name="Dikdörtgen 3">
            <a:extLst>
              <a:ext uri="{FF2B5EF4-FFF2-40B4-BE49-F238E27FC236}">
                <a16:creationId xmlns:a16="http://schemas.microsoft.com/office/drawing/2014/main" id="{441C2D36-D329-4143-8D3B-D5D556387CD2}"/>
              </a:ext>
            </a:extLst>
          </p:cNvPr>
          <p:cNvSpPr/>
          <p:nvPr/>
        </p:nvSpPr>
        <p:spPr>
          <a:xfrm>
            <a:off x="230855" y="927631"/>
            <a:ext cx="11961145" cy="2389372"/>
          </a:xfrm>
          <a:prstGeom prst="rect">
            <a:avLst/>
          </a:prstGeom>
        </p:spPr>
        <p:txBody>
          <a:bodyPr wrap="square">
            <a:spAutoFit/>
          </a:bodyPr>
          <a:lstStyle/>
          <a:p>
            <a:pPr marL="342900" indent="-342900" algn="just">
              <a:buFont typeface="Arial" panose="020B0604020202020204" pitchFamily="34" charset="0"/>
              <a:buChar char="•"/>
            </a:pPr>
            <a:r>
              <a:rPr lang="tr-TR" dirty="0">
                <a:solidFill>
                  <a:schemeClr val="bg1"/>
                </a:solidFill>
              </a:rPr>
              <a:t>CALIBRE Yükseköğretim İstihdam Endeksi araştırmasına göre e</a:t>
            </a:r>
            <a:r>
              <a:rPr lang="tr-TR" dirty="0">
                <a:solidFill>
                  <a:schemeClr val="bg1"/>
                </a:solidFill>
                <a:latin typeface="+mj-lt"/>
              </a:rPr>
              <a:t>n hızlı iş bulan üniversite mezunları sıralamasında </a:t>
            </a:r>
            <a:r>
              <a:rPr lang="tr-TR" dirty="0">
                <a:solidFill>
                  <a:srgbClr val="FFFF00"/>
                </a:solidFill>
                <a:latin typeface="+mj-lt"/>
              </a:rPr>
              <a:t>20. sırada</a:t>
            </a:r>
            <a:r>
              <a:rPr lang="tr-TR" dirty="0">
                <a:solidFill>
                  <a:schemeClr val="bg1"/>
                </a:solidFill>
                <a:latin typeface="+mj-lt"/>
              </a:rPr>
              <a:t>, </a:t>
            </a:r>
          </a:p>
          <a:p>
            <a:pPr marL="342900" indent="-342900" algn="just">
              <a:buFont typeface="Arial" panose="020B0604020202020204" pitchFamily="34" charset="0"/>
              <a:buChar char="•"/>
            </a:pPr>
            <a:r>
              <a:rPr lang="tr-TR" dirty="0">
                <a:solidFill>
                  <a:schemeClr val="bg1"/>
                </a:solidFill>
                <a:latin typeface="+mj-lt"/>
              </a:rPr>
              <a:t>Nature </a:t>
            </a:r>
            <a:r>
              <a:rPr lang="tr-TR" dirty="0" err="1">
                <a:solidFill>
                  <a:schemeClr val="bg1"/>
                </a:solidFill>
                <a:latin typeface="+mj-lt"/>
              </a:rPr>
              <a:t>index’e</a:t>
            </a:r>
            <a:r>
              <a:rPr lang="tr-TR" dirty="0">
                <a:solidFill>
                  <a:schemeClr val="bg1"/>
                </a:solidFill>
                <a:latin typeface="+mj-lt"/>
              </a:rPr>
              <a:t> göre Türkiye'deki üniversiteler arasında Kaliteli Bilimsel yayın sıralamasında </a:t>
            </a:r>
            <a:r>
              <a:rPr lang="tr-TR" dirty="0">
                <a:solidFill>
                  <a:srgbClr val="FFFF00"/>
                </a:solidFill>
                <a:latin typeface="+mj-lt"/>
              </a:rPr>
              <a:t>19. sırada</a:t>
            </a:r>
            <a:r>
              <a:rPr lang="tr-TR" dirty="0">
                <a:solidFill>
                  <a:schemeClr val="bg1"/>
                </a:solidFill>
                <a:latin typeface="+mj-lt"/>
              </a:rPr>
              <a:t>, </a:t>
            </a:r>
          </a:p>
          <a:p>
            <a:pPr marL="342900" indent="-342900" algn="just">
              <a:buFont typeface="Arial" panose="020B0604020202020204" pitchFamily="34" charset="0"/>
              <a:buChar char="•"/>
            </a:pPr>
            <a:r>
              <a:rPr lang="tr-TR" dirty="0">
                <a:solidFill>
                  <a:schemeClr val="bg1"/>
                </a:solidFill>
              </a:rPr>
              <a:t>Uluslararası öğrenci yoğunluğu bakımından </a:t>
            </a:r>
            <a:r>
              <a:rPr lang="tr-TR" dirty="0">
                <a:solidFill>
                  <a:srgbClr val="FFFF00"/>
                </a:solidFill>
              </a:rPr>
              <a:t>ilk 5 </a:t>
            </a:r>
            <a:r>
              <a:rPr lang="tr-TR" dirty="0">
                <a:solidFill>
                  <a:schemeClr val="bg1"/>
                </a:solidFill>
              </a:rPr>
              <a:t>üniversite arasında, </a:t>
            </a:r>
          </a:p>
          <a:p>
            <a:pPr marL="342900" indent="-342900" algn="just">
              <a:buFont typeface="Arial" panose="020B0604020202020204" pitchFamily="34" charset="0"/>
              <a:buChar char="•"/>
            </a:pPr>
            <a:r>
              <a:rPr lang="tr-TR" dirty="0">
                <a:solidFill>
                  <a:schemeClr val="bg1"/>
                </a:solidFill>
                <a:latin typeface="+mj-lt"/>
              </a:rPr>
              <a:t>T</a:t>
            </a:r>
            <a:r>
              <a:rPr lang="tr-TR" dirty="0">
                <a:solidFill>
                  <a:schemeClr val="bg1"/>
                </a:solidFill>
              </a:rPr>
              <a:t>ürkiye’nin 500 büyük hizmet ihracatçısı 2016 yılı araştırmalarına göre </a:t>
            </a:r>
            <a:r>
              <a:rPr lang="tr-TR" dirty="0">
                <a:solidFill>
                  <a:srgbClr val="FFFF00"/>
                </a:solidFill>
              </a:rPr>
              <a:t>472. sırada</a:t>
            </a:r>
            <a:r>
              <a:rPr lang="tr-TR" dirty="0">
                <a:solidFill>
                  <a:schemeClr val="bg1"/>
                </a:solidFill>
              </a:rPr>
              <a:t> 2018 verilerine göre ise </a:t>
            </a:r>
            <a:r>
              <a:rPr lang="tr-TR" dirty="0">
                <a:solidFill>
                  <a:srgbClr val="FFFF00"/>
                </a:solidFill>
              </a:rPr>
              <a:t>391</a:t>
            </a:r>
            <a:r>
              <a:rPr lang="tr-TR" dirty="0">
                <a:solidFill>
                  <a:schemeClr val="bg1"/>
                </a:solidFill>
              </a:rPr>
              <a:t>. </a:t>
            </a:r>
            <a:r>
              <a:rPr lang="tr-TR" dirty="0">
                <a:solidFill>
                  <a:srgbClr val="FFFF00"/>
                </a:solidFill>
              </a:rPr>
              <a:t>sırada</a:t>
            </a:r>
            <a:r>
              <a:rPr lang="tr-TR" dirty="0">
                <a:solidFill>
                  <a:schemeClr val="bg1"/>
                </a:solidFill>
              </a:rPr>
              <a:t> yer almıştır. </a:t>
            </a:r>
          </a:p>
          <a:p>
            <a:pPr marL="342900" indent="-342900" algn="just">
              <a:buFont typeface="Arial" panose="020B0604020202020204" pitchFamily="34" charset="0"/>
              <a:buChar char="•"/>
            </a:pPr>
            <a:r>
              <a:rPr lang="tr-TR" dirty="0">
                <a:solidFill>
                  <a:schemeClr val="bg1"/>
                </a:solidFill>
              </a:rPr>
              <a:t>Karabük Üniversitesi Yabancı Diller Yüksekokulu, 2019 yılında </a:t>
            </a:r>
            <a:r>
              <a:rPr lang="tr-TR" b="1" dirty="0">
                <a:solidFill>
                  <a:srgbClr val="FFFF00"/>
                </a:solidFill>
              </a:rPr>
              <a:t>EAQUALS</a:t>
            </a:r>
            <a:r>
              <a:rPr lang="tr-TR" dirty="0">
                <a:solidFill>
                  <a:schemeClr val="bg1"/>
                </a:solidFill>
              </a:rPr>
              <a:t> tarafından denetlendi ve </a:t>
            </a:r>
            <a:r>
              <a:rPr lang="tr-TR" dirty="0" err="1">
                <a:solidFill>
                  <a:schemeClr val="bg1"/>
                </a:solidFill>
              </a:rPr>
              <a:t>Eaquals</a:t>
            </a:r>
            <a:r>
              <a:rPr lang="tr-TR" dirty="0">
                <a:solidFill>
                  <a:schemeClr val="bg1"/>
                </a:solidFill>
              </a:rPr>
              <a:t> akreditasyonu için gereken tüm standartları karşılamıştır.</a:t>
            </a:r>
          </a:p>
        </p:txBody>
      </p:sp>
      <p:pic>
        <p:nvPicPr>
          <p:cNvPr id="6" name="Resim 5">
            <a:extLst>
              <a:ext uri="{FF2B5EF4-FFF2-40B4-BE49-F238E27FC236}">
                <a16:creationId xmlns:a16="http://schemas.microsoft.com/office/drawing/2014/main" id="{6C7C5E20-6745-4CDE-8B93-C232FCC4EDFD}"/>
              </a:ext>
            </a:extLst>
          </p:cNvPr>
          <p:cNvPicPr>
            <a:picLocks noChangeAspect="1"/>
          </p:cNvPicPr>
          <p:nvPr/>
        </p:nvPicPr>
        <p:blipFill>
          <a:blip r:embed="rId2"/>
          <a:stretch>
            <a:fillRect/>
          </a:stretch>
        </p:blipFill>
        <p:spPr>
          <a:xfrm>
            <a:off x="7138737" y="3029873"/>
            <a:ext cx="5057674" cy="3074148"/>
          </a:xfrm>
          <a:prstGeom prst="rect">
            <a:avLst/>
          </a:prstGeom>
        </p:spPr>
      </p:pic>
      <p:pic>
        <p:nvPicPr>
          <p:cNvPr id="5" name="Resim 4">
            <a:extLst>
              <a:ext uri="{FF2B5EF4-FFF2-40B4-BE49-F238E27FC236}">
                <a16:creationId xmlns:a16="http://schemas.microsoft.com/office/drawing/2014/main" id="{1195C9AD-6627-442A-A31C-FDEAD65B7D7A}"/>
              </a:ext>
            </a:extLst>
          </p:cNvPr>
          <p:cNvPicPr>
            <a:picLocks noChangeAspect="1"/>
          </p:cNvPicPr>
          <p:nvPr/>
        </p:nvPicPr>
        <p:blipFill>
          <a:blip r:embed="rId3"/>
          <a:stretch>
            <a:fillRect/>
          </a:stretch>
        </p:blipFill>
        <p:spPr>
          <a:xfrm>
            <a:off x="-68914" y="5775477"/>
            <a:ext cx="1431480" cy="1082523"/>
          </a:xfrm>
          <a:prstGeom prst="rect">
            <a:avLst/>
          </a:prstGeom>
        </p:spPr>
      </p:pic>
      <p:sp>
        <p:nvSpPr>
          <p:cNvPr id="2" name="Dikdörtgen 1">
            <a:extLst>
              <a:ext uri="{FF2B5EF4-FFF2-40B4-BE49-F238E27FC236}">
                <a16:creationId xmlns:a16="http://schemas.microsoft.com/office/drawing/2014/main" id="{4895AF5F-273E-4450-88A5-525FDDF13611}"/>
              </a:ext>
            </a:extLst>
          </p:cNvPr>
          <p:cNvSpPr/>
          <p:nvPr/>
        </p:nvSpPr>
        <p:spPr>
          <a:xfrm>
            <a:off x="174707" y="3386105"/>
            <a:ext cx="6907882" cy="2676502"/>
          </a:xfrm>
          <a:prstGeom prst="rect">
            <a:avLst/>
          </a:prstGeom>
        </p:spPr>
        <p:txBody>
          <a:bodyPr wrap="square">
            <a:spAutoFit/>
          </a:bodyPr>
          <a:lstStyle/>
          <a:p>
            <a:pPr algn="just"/>
            <a:r>
              <a:rPr lang="tr-TR" dirty="0">
                <a:solidFill>
                  <a:schemeClr val="bg1"/>
                </a:solidFill>
              </a:rPr>
              <a:t>Bu ailenin en önemli fakülteleri Mühendislik eğitimi veren bölümleri ve Meslek Yüksek Okulları bünyesindeki teknik programlardır. Bu bölümlerde 15500 civarında öğrenci eğitim görmektedir. </a:t>
            </a:r>
            <a:r>
              <a:rPr lang="tr-TR" b="1" dirty="0">
                <a:solidFill>
                  <a:srgbClr val="FFFF00"/>
                </a:solidFill>
              </a:rPr>
              <a:t>Raylı sistemler, Makine, İmalat, Metalürji ve Malzeme, Endüstriyel Tasarım Mühendisliği</a:t>
            </a:r>
            <a:r>
              <a:rPr lang="tr-TR" dirty="0">
                <a:solidFill>
                  <a:srgbClr val="FFFF00"/>
                </a:solidFill>
              </a:rPr>
              <a:t> </a:t>
            </a:r>
            <a:r>
              <a:rPr lang="tr-TR" dirty="0">
                <a:solidFill>
                  <a:schemeClr val="bg1"/>
                </a:solidFill>
              </a:rPr>
              <a:t>gibi bu bölgeye özel bölümleri mevcuttur. Mühendislik eğitimine hizmet eden ve inşaatları tamamlandığında toplam </a:t>
            </a:r>
            <a:r>
              <a:rPr lang="tr-TR" b="1" dirty="0">
                <a:solidFill>
                  <a:srgbClr val="FFFF00"/>
                </a:solidFill>
              </a:rPr>
              <a:t>40 bin m</a:t>
            </a:r>
            <a:r>
              <a:rPr lang="tr-TR" sz="1600" b="1" dirty="0">
                <a:solidFill>
                  <a:srgbClr val="FFFF00"/>
                </a:solidFill>
              </a:rPr>
              <a:t>2’</a:t>
            </a:r>
            <a:r>
              <a:rPr lang="tr-TR" b="1" dirty="0">
                <a:solidFill>
                  <a:srgbClr val="FFFF00"/>
                </a:solidFill>
              </a:rPr>
              <a:t>yi</a:t>
            </a:r>
            <a:r>
              <a:rPr lang="tr-TR" dirty="0">
                <a:solidFill>
                  <a:srgbClr val="FFFF00"/>
                </a:solidFill>
              </a:rPr>
              <a:t> </a:t>
            </a:r>
            <a:r>
              <a:rPr lang="tr-TR" dirty="0">
                <a:solidFill>
                  <a:schemeClr val="bg1"/>
                </a:solidFill>
              </a:rPr>
              <a:t>bulan ülkemizin </a:t>
            </a:r>
            <a:r>
              <a:rPr lang="tr-TR" dirty="0">
                <a:solidFill>
                  <a:srgbClr val="FFFF00"/>
                </a:solidFill>
              </a:rPr>
              <a:t>en büyük</a:t>
            </a:r>
            <a:r>
              <a:rPr lang="tr-TR" dirty="0">
                <a:solidFill>
                  <a:schemeClr val="bg1"/>
                </a:solidFill>
              </a:rPr>
              <a:t> </a:t>
            </a:r>
            <a:r>
              <a:rPr lang="tr-TR" dirty="0">
                <a:solidFill>
                  <a:srgbClr val="FFFF00"/>
                </a:solidFill>
              </a:rPr>
              <a:t>kapalı alanı olan Atölye ve Laboratuvarlarına </a:t>
            </a:r>
            <a:r>
              <a:rPr lang="tr-TR" dirty="0">
                <a:solidFill>
                  <a:schemeClr val="bg1"/>
                </a:solidFill>
              </a:rPr>
              <a:t>sahip üniversitesidir. </a:t>
            </a:r>
          </a:p>
        </p:txBody>
      </p:sp>
    </p:spTree>
    <p:extLst>
      <p:ext uri="{BB962C8B-B14F-4D97-AF65-F5344CB8AC3E}">
        <p14:creationId xmlns:p14="http://schemas.microsoft.com/office/powerpoint/2010/main" val="181081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l.karabuk.edu.tr/yuklenen/resimler/1262222019112052.png">
            <a:extLst>
              <a:ext uri="{FF2B5EF4-FFF2-40B4-BE49-F238E27FC236}">
                <a16:creationId xmlns:a16="http://schemas.microsoft.com/office/drawing/2014/main" id="{D31CA888-2C64-4BD8-B6C1-244917AFF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77" y="684655"/>
            <a:ext cx="3810000" cy="191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A65B979A-59FD-4EBB-966D-255664A3E584}"/>
              </a:ext>
            </a:extLst>
          </p:cNvPr>
          <p:cNvSpPr/>
          <p:nvPr/>
        </p:nvSpPr>
        <p:spPr>
          <a:xfrm>
            <a:off x="1411550" y="2675692"/>
            <a:ext cx="9987378" cy="2246769"/>
          </a:xfrm>
          <a:prstGeom prst="rect">
            <a:avLst/>
          </a:prstGeom>
        </p:spPr>
        <p:txBody>
          <a:bodyPr wrap="square">
            <a:spAutoFit/>
          </a:bodyPr>
          <a:lstStyle/>
          <a:p>
            <a:r>
              <a:rPr lang="en-US" sz="2800" dirty="0" err="1">
                <a:solidFill>
                  <a:schemeClr val="bg1"/>
                </a:solidFill>
                <a:latin typeface="arial" panose="020B0604020202020204" pitchFamily="34" charset="0"/>
              </a:rPr>
              <a:t>Karabük</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Üniversitesi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Yabancı</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Dil</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Öğretiminde</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dünyanın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en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prestijli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kurumlarından</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biri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olan</a:t>
            </a:r>
            <a:r>
              <a:rPr lang="en-US" sz="2800" dirty="0">
                <a:solidFill>
                  <a:schemeClr val="bg1"/>
                </a:solidFill>
                <a:latin typeface="arial" panose="020B0604020202020204" pitchFamily="34" charset="0"/>
              </a:rPr>
              <a:t> </a:t>
            </a:r>
            <a:r>
              <a:rPr lang="en-US" sz="2800" dirty="0">
                <a:solidFill>
                  <a:srgbClr val="FFFF00"/>
                </a:solidFill>
                <a:latin typeface="arial" panose="020B0604020202020204" pitchFamily="34" charset="0"/>
              </a:rPr>
              <a:t>EAQUALS</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tarafından</a:t>
            </a:r>
            <a:r>
              <a:rPr lang="en-US" sz="2800" dirty="0">
                <a:solidFill>
                  <a:schemeClr val="bg1"/>
                </a:solidFill>
                <a:latin typeface="arial" panose="020B0604020202020204" pitchFamily="34" charset="0"/>
              </a:rPr>
              <a:t> </a:t>
            </a:r>
            <a:r>
              <a:rPr lang="tr-TR" sz="2800" dirty="0">
                <a:solidFill>
                  <a:schemeClr val="bg1"/>
                </a:solidFill>
                <a:latin typeface="arial" panose="020B0604020202020204" pitchFamily="34" charset="0"/>
              </a:rPr>
              <a:t>2019 yılında </a:t>
            </a:r>
            <a:r>
              <a:rPr lang="en-US" sz="2800" dirty="0" err="1">
                <a:solidFill>
                  <a:schemeClr val="bg1"/>
                </a:solidFill>
                <a:latin typeface="arial" panose="020B0604020202020204" pitchFamily="34" charset="0"/>
              </a:rPr>
              <a:t>akredite</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edilen</a:t>
            </a:r>
            <a:r>
              <a:rPr lang="en-US" sz="2800" dirty="0">
                <a:solidFill>
                  <a:schemeClr val="bg1"/>
                </a:solidFill>
                <a:latin typeface="arial" panose="020B0604020202020204" pitchFamily="34" charset="0"/>
              </a:rPr>
              <a:t> ilk </a:t>
            </a:r>
            <a:r>
              <a:rPr lang="en-US" sz="2800" dirty="0" err="1">
                <a:solidFill>
                  <a:schemeClr val="bg1"/>
                </a:solidFill>
                <a:latin typeface="arial" panose="020B0604020202020204" pitchFamily="34" charset="0"/>
              </a:rPr>
              <a:t>devlet</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üniversitesi</a:t>
            </a:r>
            <a:r>
              <a:rPr lang="en-US" sz="2800" dirty="0">
                <a:solidFill>
                  <a:schemeClr val="bg1"/>
                </a:solidFill>
                <a:latin typeface="arial" panose="020B0604020202020204" pitchFamily="34" charset="0"/>
              </a:rPr>
              <a:t> </a:t>
            </a:r>
            <a:r>
              <a:rPr lang="en-US" sz="2800" dirty="0" err="1">
                <a:solidFill>
                  <a:schemeClr val="bg1"/>
                </a:solidFill>
                <a:latin typeface="arial" panose="020B0604020202020204" pitchFamily="34" charset="0"/>
              </a:rPr>
              <a:t>oldu</a:t>
            </a:r>
            <a:r>
              <a:rPr lang="en-US" sz="2800" dirty="0">
                <a:solidFill>
                  <a:schemeClr val="bg1"/>
                </a:solidFill>
                <a:latin typeface="arial" panose="020B0604020202020204" pitchFamily="34" charset="0"/>
              </a:rPr>
              <a:t>.</a:t>
            </a:r>
            <a:r>
              <a:rPr lang="tr-TR" sz="2800" dirty="0">
                <a:solidFill>
                  <a:schemeClr val="bg1"/>
                </a:solidFill>
                <a:latin typeface="arial" panose="020B0604020202020204" pitchFamily="34" charset="0"/>
              </a:rPr>
              <a:t> Bu alanda özel üniversitelerden yalnızca ÖZYEĞİN üniversitesi akredite olabilmiştir.</a:t>
            </a:r>
            <a:endParaRPr lang="en-US" sz="2800" dirty="0">
              <a:solidFill>
                <a:schemeClr val="bg1"/>
              </a:solidFill>
            </a:endParaRPr>
          </a:p>
        </p:txBody>
      </p:sp>
    </p:spTree>
    <p:extLst>
      <p:ext uri="{BB962C8B-B14F-4D97-AF65-F5344CB8AC3E}">
        <p14:creationId xmlns:p14="http://schemas.microsoft.com/office/powerpoint/2010/main" val="3941859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a:extLst>
              <a:ext uri="{FF2B5EF4-FFF2-40B4-BE49-F238E27FC236}">
                <a16:creationId xmlns:a16="http://schemas.microsoft.com/office/drawing/2014/main" id="{AA6B8360-281B-4605-B080-9AF693F0EA70}"/>
              </a:ext>
            </a:extLst>
          </p:cNvPr>
          <p:cNvSpPr txBox="1">
            <a:spLocks/>
          </p:cNvSpPr>
          <p:nvPr/>
        </p:nvSpPr>
        <p:spPr>
          <a:xfrm>
            <a:off x="1504950" y="-114301"/>
            <a:ext cx="9944099" cy="981075"/>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2pPr>
            <a:lvl3pPr lvl="2"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3pPr>
            <a:lvl4pPr lvl="3"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4pPr>
            <a:lvl5pPr lvl="4"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5pPr>
            <a:lvl6pPr lvl="5"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6pPr>
            <a:lvl7pPr lvl="6"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7pPr>
            <a:lvl8pPr lvl="7"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8pPr>
            <a:lvl9pPr lvl="8"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9pPr>
          </a:lstStyle>
          <a:p>
            <a:r>
              <a:rPr lang="tr-TR" dirty="0">
                <a:solidFill>
                  <a:srgbClr val="92BAC2"/>
                </a:solidFill>
              </a:rPr>
              <a:t>Üniversite AR-GE Alt Yapısı</a:t>
            </a:r>
            <a:endParaRPr lang="tr-TR" dirty="0"/>
          </a:p>
        </p:txBody>
      </p:sp>
      <p:pic>
        <p:nvPicPr>
          <p:cNvPr id="5" name="Resim 4">
            <a:extLst>
              <a:ext uri="{FF2B5EF4-FFF2-40B4-BE49-F238E27FC236}">
                <a16:creationId xmlns:a16="http://schemas.microsoft.com/office/drawing/2014/main" id="{541F486E-7CA6-4C8A-8FBF-48D2BC969AD6}"/>
              </a:ext>
            </a:extLst>
          </p:cNvPr>
          <p:cNvPicPr>
            <a:picLocks noChangeAspect="1"/>
          </p:cNvPicPr>
          <p:nvPr/>
        </p:nvPicPr>
        <p:blipFill>
          <a:blip r:embed="rId2"/>
          <a:stretch>
            <a:fillRect/>
          </a:stretch>
        </p:blipFill>
        <p:spPr>
          <a:xfrm>
            <a:off x="123823" y="3389151"/>
            <a:ext cx="6852119" cy="3304720"/>
          </a:xfrm>
          <a:prstGeom prst="rect">
            <a:avLst/>
          </a:prstGeom>
        </p:spPr>
      </p:pic>
      <p:sp>
        <p:nvSpPr>
          <p:cNvPr id="6" name="Metin kutusu 5">
            <a:extLst>
              <a:ext uri="{FF2B5EF4-FFF2-40B4-BE49-F238E27FC236}">
                <a16:creationId xmlns:a16="http://schemas.microsoft.com/office/drawing/2014/main" id="{7062801B-36C8-4387-96D7-ED3899C2CF11}"/>
              </a:ext>
            </a:extLst>
          </p:cNvPr>
          <p:cNvSpPr txBox="1"/>
          <p:nvPr/>
        </p:nvSpPr>
        <p:spPr>
          <a:xfrm>
            <a:off x="114299" y="714375"/>
            <a:ext cx="11953878" cy="2676502"/>
          </a:xfrm>
          <a:prstGeom prst="rect">
            <a:avLst/>
          </a:prstGeom>
          <a:noFill/>
        </p:spPr>
        <p:txBody>
          <a:bodyPr wrap="square" rtlCol="0">
            <a:spAutoFit/>
          </a:bodyPr>
          <a:lstStyle/>
          <a:p>
            <a:r>
              <a:rPr lang="tr-TR" b="1" dirty="0">
                <a:solidFill>
                  <a:srgbClr val="92BAC2"/>
                </a:solidFill>
              </a:rPr>
              <a:t>Demir Çelik Enstitüsü </a:t>
            </a:r>
          </a:p>
          <a:p>
            <a:r>
              <a:rPr lang="tr-TR" dirty="0">
                <a:solidFill>
                  <a:srgbClr val="92BAC2"/>
                </a:solidFill>
              </a:rPr>
              <a:t>Malzeme Araştırma ve Geliştirme Merkezi (MARGEM)</a:t>
            </a:r>
          </a:p>
          <a:p>
            <a:endParaRPr lang="tr-TR" dirty="0">
              <a:solidFill>
                <a:srgbClr val="92BAC2"/>
              </a:solidFill>
            </a:endParaRPr>
          </a:p>
          <a:p>
            <a:pPr algn="just"/>
            <a:r>
              <a:rPr lang="tr-TR" dirty="0">
                <a:solidFill>
                  <a:schemeClr val="bg1"/>
                </a:solidFill>
              </a:rPr>
              <a:t>Mühendislik Laboratuvarlarına ek olarak Karabük Üniversitesi Demir Çelik Enstitüsü Malzeme Araştırma Merkezi, bünyesinde bulundurduğu  28 laboratuvarı, 4000 m</a:t>
            </a:r>
            <a:r>
              <a:rPr lang="tr-TR" baseline="30000" dirty="0">
                <a:solidFill>
                  <a:schemeClr val="bg1"/>
                </a:solidFill>
              </a:rPr>
              <a:t>2 </a:t>
            </a:r>
            <a:r>
              <a:rPr lang="tr-TR" dirty="0">
                <a:solidFill>
                  <a:schemeClr val="bg1"/>
                </a:solidFill>
              </a:rPr>
              <a:t>kapalı alanı ile başta demir çelik sektörü olmak üzere metal ve makine imalat sektörüne 2013 yılından beri önemli hizmetler vermektedir. 2015 yılının şubat ayında TS EN ISO 17025 Laboratuvar Akreditasyonu standardına göre </a:t>
            </a:r>
            <a:r>
              <a:rPr lang="tr-TR" dirty="0">
                <a:solidFill>
                  <a:srgbClr val="FFFF00"/>
                </a:solidFill>
              </a:rPr>
              <a:t>TÜRKAK </a:t>
            </a:r>
            <a:r>
              <a:rPr lang="tr-TR" dirty="0">
                <a:solidFill>
                  <a:schemeClr val="bg1"/>
                </a:solidFill>
              </a:rPr>
              <a:t>tarafından akredite edilen MARGEM laboratuvarları, gerçekleştirmiş olduğu Araştırma, test ve analiz hizmetlerini uluslararası geçerliliğe kavuşturmuştur.</a:t>
            </a:r>
            <a:endParaRPr lang="tr-TR" dirty="0">
              <a:solidFill>
                <a:srgbClr val="92BAC2"/>
              </a:solidFill>
            </a:endParaRPr>
          </a:p>
        </p:txBody>
      </p:sp>
      <p:pic>
        <p:nvPicPr>
          <p:cNvPr id="8" name="Resim 7">
            <a:extLst>
              <a:ext uri="{FF2B5EF4-FFF2-40B4-BE49-F238E27FC236}">
                <a16:creationId xmlns:a16="http://schemas.microsoft.com/office/drawing/2014/main" id="{3EA513C5-6073-424E-879E-F63456D9627C}"/>
              </a:ext>
            </a:extLst>
          </p:cNvPr>
          <p:cNvPicPr>
            <a:picLocks noChangeAspect="1"/>
          </p:cNvPicPr>
          <p:nvPr/>
        </p:nvPicPr>
        <p:blipFill>
          <a:blip r:embed="rId3"/>
          <a:stretch>
            <a:fillRect/>
          </a:stretch>
        </p:blipFill>
        <p:spPr>
          <a:xfrm>
            <a:off x="6598091" y="3389151"/>
            <a:ext cx="2439198" cy="3304720"/>
          </a:xfrm>
          <a:prstGeom prst="rect">
            <a:avLst/>
          </a:prstGeom>
        </p:spPr>
      </p:pic>
      <p:pic>
        <p:nvPicPr>
          <p:cNvPr id="10" name="Resim 9">
            <a:extLst>
              <a:ext uri="{FF2B5EF4-FFF2-40B4-BE49-F238E27FC236}">
                <a16:creationId xmlns:a16="http://schemas.microsoft.com/office/drawing/2014/main" id="{D5E81FB5-13AE-48EF-BB9C-9E143CC059CC}"/>
              </a:ext>
            </a:extLst>
          </p:cNvPr>
          <p:cNvPicPr>
            <a:picLocks noChangeAspect="1"/>
          </p:cNvPicPr>
          <p:nvPr/>
        </p:nvPicPr>
        <p:blipFill>
          <a:blip r:embed="rId4"/>
          <a:stretch>
            <a:fillRect/>
          </a:stretch>
        </p:blipFill>
        <p:spPr>
          <a:xfrm>
            <a:off x="9142734" y="3389151"/>
            <a:ext cx="2439198" cy="3304720"/>
          </a:xfrm>
          <a:prstGeom prst="rect">
            <a:avLst/>
          </a:prstGeom>
        </p:spPr>
      </p:pic>
      <p:pic>
        <p:nvPicPr>
          <p:cNvPr id="7" name="Resim 6">
            <a:extLst>
              <a:ext uri="{FF2B5EF4-FFF2-40B4-BE49-F238E27FC236}">
                <a16:creationId xmlns:a16="http://schemas.microsoft.com/office/drawing/2014/main" id="{AA7A6556-314E-42A3-B5F9-C33E60F173DE}"/>
              </a:ext>
            </a:extLst>
          </p:cNvPr>
          <p:cNvPicPr>
            <a:picLocks noChangeAspect="1"/>
          </p:cNvPicPr>
          <p:nvPr/>
        </p:nvPicPr>
        <p:blipFill>
          <a:blip r:embed="rId5"/>
          <a:stretch>
            <a:fillRect/>
          </a:stretch>
        </p:blipFill>
        <p:spPr>
          <a:xfrm>
            <a:off x="0" y="5775477"/>
            <a:ext cx="1431480" cy="1082523"/>
          </a:xfrm>
          <a:prstGeom prst="rect">
            <a:avLst/>
          </a:prstGeom>
        </p:spPr>
      </p:pic>
    </p:spTree>
    <p:extLst>
      <p:ext uri="{BB962C8B-B14F-4D97-AF65-F5344CB8AC3E}">
        <p14:creationId xmlns:p14="http://schemas.microsoft.com/office/powerpoint/2010/main" val="348154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150" y="638175"/>
            <a:ext cx="7943850" cy="4267200"/>
          </a:xfrm>
          <a:prstGeom prst="rect">
            <a:avLst/>
          </a:prstGeom>
        </p:spPr>
      </p:pic>
      <p:sp>
        <p:nvSpPr>
          <p:cNvPr id="3" name="Metin kutusu 2">
            <a:extLst>
              <a:ext uri="{FF2B5EF4-FFF2-40B4-BE49-F238E27FC236}">
                <a16:creationId xmlns:a16="http://schemas.microsoft.com/office/drawing/2014/main" id="{B9E4BA7E-12A5-4DE2-BE5A-B87172FB2212}"/>
              </a:ext>
            </a:extLst>
          </p:cNvPr>
          <p:cNvSpPr txBox="1"/>
          <p:nvPr/>
        </p:nvSpPr>
        <p:spPr>
          <a:xfrm>
            <a:off x="76200" y="638175"/>
            <a:ext cx="4171950" cy="3139321"/>
          </a:xfrm>
          <a:prstGeom prst="rect">
            <a:avLst/>
          </a:prstGeom>
          <a:noFill/>
        </p:spPr>
        <p:txBody>
          <a:bodyPr wrap="square" rtlCol="0">
            <a:spAutoFit/>
          </a:bodyPr>
          <a:lstStyle/>
          <a:p>
            <a:r>
              <a:rPr lang="tr-TR" sz="1800" b="1" dirty="0">
                <a:solidFill>
                  <a:schemeClr val="bg1"/>
                </a:solidFill>
              </a:rPr>
              <a:t>SUNUM İÇERİĞİ</a:t>
            </a:r>
          </a:p>
          <a:p>
            <a:endParaRPr lang="tr-TR" sz="1800" b="1" dirty="0">
              <a:solidFill>
                <a:schemeClr val="bg1"/>
              </a:solidFill>
            </a:endParaRPr>
          </a:p>
          <a:p>
            <a:pPr marL="342900" indent="-342900">
              <a:buFont typeface="Wingdings" panose="05000000000000000000" pitchFamily="2" charset="2"/>
              <a:buChar char="v"/>
            </a:pPr>
            <a:r>
              <a:rPr lang="tr-TR" sz="1800" b="1" dirty="0">
                <a:solidFill>
                  <a:schemeClr val="bg1"/>
                </a:solidFill>
              </a:rPr>
              <a:t>Giriş</a:t>
            </a:r>
          </a:p>
          <a:p>
            <a:pPr marL="342900" indent="-342900">
              <a:buFont typeface="Wingdings" panose="05000000000000000000" pitchFamily="2" charset="2"/>
              <a:buChar char="v"/>
            </a:pPr>
            <a:r>
              <a:rPr lang="tr-TR" sz="1800" b="1" dirty="0">
                <a:solidFill>
                  <a:schemeClr val="bg1"/>
                </a:solidFill>
              </a:rPr>
              <a:t>Karabük ile ilgili genel bilgiler</a:t>
            </a:r>
          </a:p>
          <a:p>
            <a:pPr marL="342900" indent="-342900">
              <a:buFont typeface="Wingdings" panose="05000000000000000000" pitchFamily="2" charset="2"/>
              <a:buChar char="v"/>
            </a:pPr>
            <a:r>
              <a:rPr lang="tr-TR" sz="1800" b="1" dirty="0">
                <a:solidFill>
                  <a:schemeClr val="bg1"/>
                </a:solidFill>
              </a:rPr>
              <a:t>Üniversite İli ile ilgili genel bilgiler</a:t>
            </a:r>
          </a:p>
          <a:p>
            <a:pPr marL="342900" indent="-342900">
              <a:buFont typeface="Wingdings" panose="05000000000000000000" pitchFamily="2" charset="2"/>
              <a:buChar char="v"/>
            </a:pPr>
            <a:r>
              <a:rPr lang="tr-TR" sz="1800" b="1" dirty="0">
                <a:solidFill>
                  <a:schemeClr val="bg1"/>
                </a:solidFill>
              </a:rPr>
              <a:t>Üniversite AR-GE alt yapısı</a:t>
            </a:r>
          </a:p>
          <a:p>
            <a:pPr marL="342900" indent="-342900">
              <a:buFont typeface="Wingdings" panose="05000000000000000000" pitchFamily="2" charset="2"/>
              <a:buChar char="v"/>
            </a:pPr>
            <a:r>
              <a:rPr lang="tr-TR" sz="1800" b="1" dirty="0">
                <a:solidFill>
                  <a:schemeClr val="bg1"/>
                </a:solidFill>
              </a:rPr>
              <a:t>KBÜ AR-GE ve Sanayi İş Birliği</a:t>
            </a:r>
          </a:p>
          <a:p>
            <a:pPr marL="342900" indent="-342900">
              <a:buFont typeface="Wingdings" panose="05000000000000000000" pitchFamily="2" charset="2"/>
              <a:buChar char="v"/>
            </a:pPr>
            <a:r>
              <a:rPr lang="tr-TR" sz="1800" b="1" dirty="0">
                <a:solidFill>
                  <a:schemeClr val="bg1"/>
                </a:solidFill>
              </a:rPr>
              <a:t>Karabük Üniversitesi Kalite Komisyonu Faaliyetleri</a:t>
            </a:r>
          </a:p>
          <a:p>
            <a:pPr marL="342900" indent="-342900">
              <a:buFont typeface="Wingdings" panose="05000000000000000000" pitchFamily="2" charset="2"/>
              <a:buChar char="v"/>
            </a:pPr>
            <a:r>
              <a:rPr lang="tr-TR" sz="1800" b="1" dirty="0">
                <a:solidFill>
                  <a:schemeClr val="bg1"/>
                </a:solidFill>
              </a:rPr>
              <a:t>Sonuç ve Değerlendirme</a:t>
            </a:r>
          </a:p>
        </p:txBody>
      </p:sp>
      <p:pic>
        <p:nvPicPr>
          <p:cNvPr id="4" name="Resim 3">
            <a:extLst>
              <a:ext uri="{FF2B5EF4-FFF2-40B4-BE49-F238E27FC236}">
                <a16:creationId xmlns:a16="http://schemas.microsoft.com/office/drawing/2014/main" id="{D67D6742-6C42-492A-81A6-8ADC71B794D3}"/>
              </a:ext>
            </a:extLst>
          </p:cNvPr>
          <p:cNvPicPr>
            <a:picLocks noChangeAspect="1"/>
          </p:cNvPicPr>
          <p:nvPr/>
        </p:nvPicPr>
        <p:blipFill>
          <a:blip r:embed="rId3"/>
          <a:stretch>
            <a:fillRect/>
          </a:stretch>
        </p:blipFill>
        <p:spPr>
          <a:xfrm>
            <a:off x="0" y="5678563"/>
            <a:ext cx="1431480" cy="1082523"/>
          </a:xfrm>
          <a:prstGeom prst="rect">
            <a:avLst/>
          </a:prstGeom>
        </p:spPr>
      </p:pic>
    </p:spTree>
    <p:extLst>
      <p:ext uri="{BB962C8B-B14F-4D97-AF65-F5344CB8AC3E}">
        <p14:creationId xmlns:p14="http://schemas.microsoft.com/office/powerpoint/2010/main" val="801933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a:extLst>
              <a:ext uri="{FF2B5EF4-FFF2-40B4-BE49-F238E27FC236}">
                <a16:creationId xmlns:a16="http://schemas.microsoft.com/office/drawing/2014/main" id="{362527EF-E980-4ADB-918E-4B9983671345}"/>
              </a:ext>
            </a:extLst>
          </p:cNvPr>
          <p:cNvSpPr txBox="1">
            <a:spLocks/>
          </p:cNvSpPr>
          <p:nvPr/>
        </p:nvSpPr>
        <p:spPr>
          <a:xfrm>
            <a:off x="1504950" y="-114301"/>
            <a:ext cx="9944099" cy="981075"/>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2pPr>
            <a:lvl3pPr lvl="2"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3pPr>
            <a:lvl4pPr lvl="3"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4pPr>
            <a:lvl5pPr lvl="4"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5pPr>
            <a:lvl6pPr lvl="5"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6pPr>
            <a:lvl7pPr lvl="6"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7pPr>
            <a:lvl8pPr lvl="7"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8pPr>
            <a:lvl9pPr lvl="8"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9pPr>
          </a:lstStyle>
          <a:p>
            <a:r>
              <a:rPr lang="tr-TR" dirty="0">
                <a:solidFill>
                  <a:srgbClr val="92BAC2"/>
                </a:solidFill>
              </a:rPr>
              <a:t>Üniversite AR-GE Alt Yapısı</a:t>
            </a:r>
            <a:endParaRPr lang="tr-TR" dirty="0"/>
          </a:p>
        </p:txBody>
      </p:sp>
      <p:sp>
        <p:nvSpPr>
          <p:cNvPr id="4" name="Dikdörtgen 3">
            <a:extLst>
              <a:ext uri="{FF2B5EF4-FFF2-40B4-BE49-F238E27FC236}">
                <a16:creationId xmlns:a16="http://schemas.microsoft.com/office/drawing/2014/main" id="{1253A263-B0BB-41E3-BE8E-F81E40F2D838}"/>
              </a:ext>
            </a:extLst>
          </p:cNvPr>
          <p:cNvSpPr/>
          <p:nvPr/>
        </p:nvSpPr>
        <p:spPr>
          <a:xfrm>
            <a:off x="104775" y="731082"/>
            <a:ext cx="6096000" cy="5457007"/>
          </a:xfrm>
          <a:prstGeom prst="rect">
            <a:avLst/>
          </a:prstGeom>
        </p:spPr>
        <p:txBody>
          <a:bodyPr>
            <a:spAutoFit/>
          </a:bodyPr>
          <a:lstStyle/>
          <a:p>
            <a:r>
              <a:rPr lang="tr-TR" b="1" dirty="0">
                <a:solidFill>
                  <a:srgbClr val="92BAC2"/>
                </a:solidFill>
              </a:rPr>
              <a:t>Demir Çelik Enstitüsü </a:t>
            </a:r>
          </a:p>
          <a:p>
            <a:r>
              <a:rPr lang="tr-TR" dirty="0">
                <a:solidFill>
                  <a:srgbClr val="92BAC2"/>
                </a:solidFill>
              </a:rPr>
              <a:t>Malzeme Araştırma ve Geliştirme Merkezi (MARGEM)</a:t>
            </a:r>
          </a:p>
          <a:p>
            <a:endParaRPr lang="tr-TR" dirty="0">
              <a:solidFill>
                <a:srgbClr val="92BAC2"/>
              </a:solidFill>
            </a:endParaRPr>
          </a:p>
          <a:p>
            <a:r>
              <a:rPr lang="tr-TR" dirty="0">
                <a:solidFill>
                  <a:srgbClr val="92BAC2"/>
                </a:solidFill>
              </a:rPr>
              <a:t>Merkezimizde Bulunan Bazı</a:t>
            </a:r>
          </a:p>
          <a:p>
            <a:r>
              <a:rPr lang="tr-TR" dirty="0">
                <a:solidFill>
                  <a:srgbClr val="92BAC2"/>
                </a:solidFill>
              </a:rPr>
              <a:t>Önemli Laboratuvarlarımız;</a:t>
            </a:r>
          </a:p>
          <a:p>
            <a:endParaRPr lang="tr-TR" dirty="0">
              <a:solidFill>
                <a:srgbClr val="92BAC2"/>
              </a:solidFill>
            </a:endParaRPr>
          </a:p>
          <a:p>
            <a:r>
              <a:rPr lang="tr-TR" sz="1600" dirty="0">
                <a:solidFill>
                  <a:schemeClr val="bg1"/>
                </a:solidFill>
              </a:rPr>
              <a:t>Statik Test Laboratuvarı </a:t>
            </a:r>
          </a:p>
          <a:p>
            <a:r>
              <a:rPr lang="tr-TR" sz="1600" dirty="0">
                <a:solidFill>
                  <a:schemeClr val="bg1"/>
                </a:solidFill>
              </a:rPr>
              <a:t>Dinamik Test Laboratuvarı </a:t>
            </a:r>
          </a:p>
          <a:p>
            <a:r>
              <a:rPr lang="tr-TR" sz="1600" dirty="0">
                <a:solidFill>
                  <a:schemeClr val="bg1"/>
                </a:solidFill>
              </a:rPr>
              <a:t>Elektron Mikroskopu Laboratuvarı </a:t>
            </a:r>
          </a:p>
          <a:p>
            <a:r>
              <a:rPr lang="tr-TR" sz="1600" dirty="0">
                <a:solidFill>
                  <a:schemeClr val="bg1"/>
                </a:solidFill>
              </a:rPr>
              <a:t>XRD/XRF Laboratuvarı </a:t>
            </a:r>
          </a:p>
          <a:p>
            <a:r>
              <a:rPr lang="tr-TR" sz="1600" dirty="0">
                <a:solidFill>
                  <a:schemeClr val="bg1"/>
                </a:solidFill>
              </a:rPr>
              <a:t>Görüntüleme (Optik, DTA, DSC) </a:t>
            </a:r>
          </a:p>
          <a:p>
            <a:r>
              <a:rPr lang="tr-TR" sz="1600" dirty="0">
                <a:solidFill>
                  <a:schemeClr val="bg1"/>
                </a:solidFill>
              </a:rPr>
              <a:t>Kalıntı Gerilim Ölçüm Laboratuvarı </a:t>
            </a:r>
          </a:p>
          <a:p>
            <a:r>
              <a:rPr lang="tr-TR" sz="1600" dirty="0">
                <a:solidFill>
                  <a:schemeClr val="bg1"/>
                </a:solidFill>
              </a:rPr>
              <a:t>Sertlik Ölçüm Laboratuvarı </a:t>
            </a:r>
          </a:p>
          <a:p>
            <a:r>
              <a:rPr lang="tr-TR" sz="1600" dirty="0">
                <a:solidFill>
                  <a:schemeClr val="bg1"/>
                </a:solidFill>
              </a:rPr>
              <a:t>Metalografi Laboratuvarı</a:t>
            </a:r>
          </a:p>
          <a:p>
            <a:r>
              <a:rPr lang="tr-TR" sz="1600" dirty="0">
                <a:solidFill>
                  <a:schemeClr val="bg1"/>
                </a:solidFill>
              </a:rPr>
              <a:t>Isıl İşlem ve Yüzey kaplama </a:t>
            </a:r>
          </a:p>
          <a:p>
            <a:r>
              <a:rPr lang="tr-TR" sz="1600" dirty="0">
                <a:solidFill>
                  <a:schemeClr val="bg1"/>
                </a:solidFill>
              </a:rPr>
              <a:t>İşlemleri Laboratuvarı </a:t>
            </a:r>
          </a:p>
          <a:p>
            <a:r>
              <a:rPr lang="tr-TR" sz="1600" dirty="0" err="1">
                <a:solidFill>
                  <a:schemeClr val="bg1"/>
                </a:solidFill>
              </a:rPr>
              <a:t>Triboloji</a:t>
            </a:r>
            <a:r>
              <a:rPr lang="tr-TR" sz="1600" dirty="0">
                <a:solidFill>
                  <a:schemeClr val="bg1"/>
                </a:solidFill>
              </a:rPr>
              <a:t> Laboratuvarı</a:t>
            </a:r>
          </a:p>
          <a:p>
            <a:r>
              <a:rPr lang="tr-TR" sz="1600" dirty="0">
                <a:solidFill>
                  <a:schemeClr val="bg1"/>
                </a:solidFill>
              </a:rPr>
              <a:t>Toz Metalürjisi Laboratuvarı,</a:t>
            </a:r>
          </a:p>
          <a:p>
            <a:r>
              <a:rPr lang="tr-TR" sz="1600" dirty="0">
                <a:solidFill>
                  <a:schemeClr val="bg1"/>
                </a:solidFill>
              </a:rPr>
              <a:t>Optik emisyon, </a:t>
            </a:r>
            <a:r>
              <a:rPr lang="tr-TR" sz="1600" dirty="0" err="1">
                <a:solidFill>
                  <a:schemeClr val="bg1"/>
                </a:solidFill>
              </a:rPr>
              <a:t>Elektropleyt</a:t>
            </a:r>
            <a:endParaRPr lang="tr-TR" sz="1600" dirty="0">
              <a:solidFill>
                <a:schemeClr val="bg1"/>
              </a:solidFill>
            </a:endParaRPr>
          </a:p>
          <a:p>
            <a:endParaRPr lang="tr-TR" sz="1000" dirty="0">
              <a:solidFill>
                <a:srgbClr val="92BAC2"/>
              </a:solidFill>
            </a:endParaRPr>
          </a:p>
          <a:p>
            <a:endParaRPr lang="tr-TR" dirty="0"/>
          </a:p>
        </p:txBody>
      </p:sp>
      <p:pic>
        <p:nvPicPr>
          <p:cNvPr id="6" name="Resim 5">
            <a:extLst>
              <a:ext uri="{FF2B5EF4-FFF2-40B4-BE49-F238E27FC236}">
                <a16:creationId xmlns:a16="http://schemas.microsoft.com/office/drawing/2014/main" id="{7F3D6C81-494B-4BAB-BD3F-9A2D8E4B8874}"/>
              </a:ext>
            </a:extLst>
          </p:cNvPr>
          <p:cNvPicPr>
            <a:picLocks noChangeAspect="1"/>
          </p:cNvPicPr>
          <p:nvPr/>
        </p:nvPicPr>
        <p:blipFill>
          <a:blip r:embed="rId2"/>
          <a:stretch>
            <a:fillRect/>
          </a:stretch>
        </p:blipFill>
        <p:spPr>
          <a:xfrm>
            <a:off x="3390900" y="1533367"/>
            <a:ext cx="4271780" cy="2402877"/>
          </a:xfrm>
          <a:prstGeom prst="rect">
            <a:avLst/>
          </a:prstGeom>
        </p:spPr>
      </p:pic>
      <p:pic>
        <p:nvPicPr>
          <p:cNvPr id="8" name="Resim 7">
            <a:extLst>
              <a:ext uri="{FF2B5EF4-FFF2-40B4-BE49-F238E27FC236}">
                <a16:creationId xmlns:a16="http://schemas.microsoft.com/office/drawing/2014/main" id="{6E713D29-9653-4FF2-AAF0-2E71CE70C34D}"/>
              </a:ext>
            </a:extLst>
          </p:cNvPr>
          <p:cNvPicPr>
            <a:picLocks noChangeAspect="1"/>
          </p:cNvPicPr>
          <p:nvPr/>
        </p:nvPicPr>
        <p:blipFill>
          <a:blip r:embed="rId3"/>
          <a:stretch>
            <a:fillRect/>
          </a:stretch>
        </p:blipFill>
        <p:spPr>
          <a:xfrm>
            <a:off x="7815445" y="1533367"/>
            <a:ext cx="4271780" cy="2402876"/>
          </a:xfrm>
          <a:prstGeom prst="rect">
            <a:avLst/>
          </a:prstGeom>
        </p:spPr>
      </p:pic>
      <p:pic>
        <p:nvPicPr>
          <p:cNvPr id="10" name="Resim 9">
            <a:extLst>
              <a:ext uri="{FF2B5EF4-FFF2-40B4-BE49-F238E27FC236}">
                <a16:creationId xmlns:a16="http://schemas.microsoft.com/office/drawing/2014/main" id="{BFCC263A-D11F-4117-8D57-3D240D293ECB}"/>
              </a:ext>
            </a:extLst>
          </p:cNvPr>
          <p:cNvPicPr>
            <a:picLocks noChangeAspect="1"/>
          </p:cNvPicPr>
          <p:nvPr/>
        </p:nvPicPr>
        <p:blipFill>
          <a:blip r:embed="rId4"/>
          <a:stretch>
            <a:fillRect/>
          </a:stretch>
        </p:blipFill>
        <p:spPr>
          <a:xfrm>
            <a:off x="3390900" y="4061011"/>
            <a:ext cx="4271781" cy="2402877"/>
          </a:xfrm>
          <a:prstGeom prst="rect">
            <a:avLst/>
          </a:prstGeom>
        </p:spPr>
      </p:pic>
      <p:pic>
        <p:nvPicPr>
          <p:cNvPr id="12" name="Resim 11">
            <a:extLst>
              <a:ext uri="{FF2B5EF4-FFF2-40B4-BE49-F238E27FC236}">
                <a16:creationId xmlns:a16="http://schemas.microsoft.com/office/drawing/2014/main" id="{263349AB-2BD9-4121-A021-E5608CAF1F02}"/>
              </a:ext>
            </a:extLst>
          </p:cNvPr>
          <p:cNvPicPr>
            <a:picLocks noChangeAspect="1"/>
          </p:cNvPicPr>
          <p:nvPr/>
        </p:nvPicPr>
        <p:blipFill>
          <a:blip r:embed="rId5"/>
          <a:stretch>
            <a:fillRect/>
          </a:stretch>
        </p:blipFill>
        <p:spPr>
          <a:xfrm>
            <a:off x="7815445" y="4061012"/>
            <a:ext cx="4271780" cy="2402876"/>
          </a:xfrm>
          <a:prstGeom prst="rect">
            <a:avLst/>
          </a:prstGeom>
        </p:spPr>
      </p:pic>
      <p:pic>
        <p:nvPicPr>
          <p:cNvPr id="9" name="Resim 8">
            <a:extLst>
              <a:ext uri="{FF2B5EF4-FFF2-40B4-BE49-F238E27FC236}">
                <a16:creationId xmlns:a16="http://schemas.microsoft.com/office/drawing/2014/main" id="{579A54FB-5F58-4627-9CFE-21D83AE66C92}"/>
              </a:ext>
            </a:extLst>
          </p:cNvPr>
          <p:cNvPicPr>
            <a:picLocks noChangeAspect="1"/>
          </p:cNvPicPr>
          <p:nvPr/>
        </p:nvPicPr>
        <p:blipFill>
          <a:blip r:embed="rId6"/>
          <a:stretch>
            <a:fillRect/>
          </a:stretch>
        </p:blipFill>
        <p:spPr>
          <a:xfrm>
            <a:off x="0" y="5775477"/>
            <a:ext cx="1431480" cy="1082523"/>
          </a:xfrm>
          <a:prstGeom prst="rect">
            <a:avLst/>
          </a:prstGeom>
        </p:spPr>
      </p:pic>
    </p:spTree>
    <p:extLst>
      <p:ext uri="{BB962C8B-B14F-4D97-AF65-F5344CB8AC3E}">
        <p14:creationId xmlns:p14="http://schemas.microsoft.com/office/powerpoint/2010/main" val="319209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1A0649BC-678F-4F76-9AE8-7B4CC0670AAD}"/>
              </a:ext>
            </a:extLst>
          </p:cNvPr>
          <p:cNvPicPr>
            <a:picLocks noChangeAspect="1"/>
          </p:cNvPicPr>
          <p:nvPr/>
        </p:nvPicPr>
        <p:blipFill>
          <a:blip r:embed="rId2"/>
          <a:stretch>
            <a:fillRect/>
          </a:stretch>
        </p:blipFill>
        <p:spPr>
          <a:xfrm>
            <a:off x="4606996" y="689812"/>
            <a:ext cx="4606995" cy="3071330"/>
          </a:xfrm>
          <a:prstGeom prst="rect">
            <a:avLst/>
          </a:prstGeom>
        </p:spPr>
      </p:pic>
      <p:pic>
        <p:nvPicPr>
          <p:cNvPr id="13" name="Resim 12">
            <a:extLst>
              <a:ext uri="{FF2B5EF4-FFF2-40B4-BE49-F238E27FC236}">
                <a16:creationId xmlns:a16="http://schemas.microsoft.com/office/drawing/2014/main" id="{5F90A0C1-FF3F-4DC5-B350-A32C00849E4B}"/>
              </a:ext>
            </a:extLst>
          </p:cNvPr>
          <p:cNvPicPr>
            <a:picLocks noChangeAspect="1"/>
          </p:cNvPicPr>
          <p:nvPr/>
        </p:nvPicPr>
        <p:blipFill>
          <a:blip r:embed="rId3"/>
          <a:stretch>
            <a:fillRect/>
          </a:stretch>
        </p:blipFill>
        <p:spPr>
          <a:xfrm>
            <a:off x="0" y="689811"/>
            <a:ext cx="4606996" cy="3071331"/>
          </a:xfrm>
          <a:prstGeom prst="rect">
            <a:avLst/>
          </a:prstGeom>
        </p:spPr>
      </p:pic>
      <p:pic>
        <p:nvPicPr>
          <p:cNvPr id="5" name="Resim 4">
            <a:extLst>
              <a:ext uri="{FF2B5EF4-FFF2-40B4-BE49-F238E27FC236}">
                <a16:creationId xmlns:a16="http://schemas.microsoft.com/office/drawing/2014/main" id="{A2E73475-CE35-4245-89BC-03AEA0C3EF84}"/>
              </a:ext>
            </a:extLst>
          </p:cNvPr>
          <p:cNvPicPr>
            <a:picLocks noChangeAspect="1"/>
          </p:cNvPicPr>
          <p:nvPr/>
        </p:nvPicPr>
        <p:blipFill>
          <a:blip r:embed="rId4"/>
          <a:stretch>
            <a:fillRect/>
          </a:stretch>
        </p:blipFill>
        <p:spPr>
          <a:xfrm>
            <a:off x="-17228" y="3822032"/>
            <a:ext cx="4624225" cy="2520000"/>
          </a:xfrm>
          <a:prstGeom prst="rect">
            <a:avLst/>
          </a:prstGeom>
        </p:spPr>
      </p:pic>
      <p:pic>
        <p:nvPicPr>
          <p:cNvPr id="6" name="Resim 5">
            <a:extLst>
              <a:ext uri="{FF2B5EF4-FFF2-40B4-BE49-F238E27FC236}">
                <a16:creationId xmlns:a16="http://schemas.microsoft.com/office/drawing/2014/main" id="{93E4F089-9B7F-450D-97C0-4A38C5D951A1}"/>
              </a:ext>
            </a:extLst>
          </p:cNvPr>
          <p:cNvPicPr>
            <a:picLocks noChangeAspect="1"/>
          </p:cNvPicPr>
          <p:nvPr/>
        </p:nvPicPr>
        <p:blipFill>
          <a:blip r:embed="rId5"/>
          <a:stretch>
            <a:fillRect/>
          </a:stretch>
        </p:blipFill>
        <p:spPr>
          <a:xfrm>
            <a:off x="4801699" y="3822032"/>
            <a:ext cx="4412292" cy="2519999"/>
          </a:xfrm>
          <a:prstGeom prst="rect">
            <a:avLst/>
          </a:prstGeom>
        </p:spPr>
      </p:pic>
      <p:pic>
        <p:nvPicPr>
          <p:cNvPr id="7" name="Resim Yer Tutucusu 6">
            <a:extLst>
              <a:ext uri="{FF2B5EF4-FFF2-40B4-BE49-F238E27FC236}">
                <a16:creationId xmlns:a16="http://schemas.microsoft.com/office/drawing/2014/main" id="{AA5F8182-B622-46AD-B0CE-6A4EA7EC5CC2}"/>
              </a:ext>
            </a:extLst>
          </p:cNvPr>
          <p:cNvPicPr>
            <a:picLocks noChangeAspect="1"/>
          </p:cNvPicPr>
          <p:nvPr/>
        </p:nvPicPr>
        <p:blipFill>
          <a:blip r:embed="rId6"/>
          <a:srcRect l="20370" r="20370"/>
          <a:stretch>
            <a:fillRect/>
          </a:stretch>
        </p:blipFill>
        <p:spPr>
          <a:xfrm>
            <a:off x="9213991" y="689811"/>
            <a:ext cx="2978008" cy="2232120"/>
          </a:xfrm>
          <a:prstGeom prst="rect">
            <a:avLst/>
          </a:prstGeom>
          <a:noFill/>
          <a:ln>
            <a:noFill/>
          </a:ln>
        </p:spPr>
      </p:pic>
      <p:sp>
        <p:nvSpPr>
          <p:cNvPr id="3" name="Dikdörtgen 2">
            <a:extLst>
              <a:ext uri="{FF2B5EF4-FFF2-40B4-BE49-F238E27FC236}">
                <a16:creationId xmlns:a16="http://schemas.microsoft.com/office/drawing/2014/main" id="{4769D92D-B9BC-4F71-B637-182CFB8014B1}"/>
              </a:ext>
            </a:extLst>
          </p:cNvPr>
          <p:cNvSpPr/>
          <p:nvPr/>
        </p:nvSpPr>
        <p:spPr>
          <a:xfrm>
            <a:off x="1708484" y="136505"/>
            <a:ext cx="6280484" cy="523220"/>
          </a:xfrm>
          <a:prstGeom prst="rect">
            <a:avLst/>
          </a:prstGeom>
        </p:spPr>
        <p:txBody>
          <a:bodyPr wrap="square">
            <a:spAutoFit/>
          </a:bodyPr>
          <a:lstStyle/>
          <a:p>
            <a:r>
              <a:rPr lang="tr-TR" sz="2800" b="1" dirty="0">
                <a:solidFill>
                  <a:srgbClr val="92BAC2"/>
                </a:solidFill>
              </a:rPr>
              <a:t>Üniversite Laboratuvar Alt Yapısı</a:t>
            </a:r>
            <a:endParaRPr lang="tr-TR" sz="2800" b="1" dirty="0"/>
          </a:p>
        </p:txBody>
      </p:sp>
      <p:sp>
        <p:nvSpPr>
          <p:cNvPr id="4" name="Metin kutusu 3">
            <a:extLst>
              <a:ext uri="{FF2B5EF4-FFF2-40B4-BE49-F238E27FC236}">
                <a16:creationId xmlns:a16="http://schemas.microsoft.com/office/drawing/2014/main" id="{AE8F4C4B-5343-4240-9656-9331C5DB04D5}"/>
              </a:ext>
            </a:extLst>
          </p:cNvPr>
          <p:cNvSpPr txBox="1"/>
          <p:nvPr/>
        </p:nvSpPr>
        <p:spPr>
          <a:xfrm>
            <a:off x="11044989" y="6342031"/>
            <a:ext cx="849913" cy="379463"/>
          </a:xfrm>
          <a:prstGeom prst="rect">
            <a:avLst/>
          </a:prstGeom>
          <a:noFill/>
        </p:spPr>
        <p:txBody>
          <a:bodyPr wrap="none" rtlCol="0">
            <a:spAutoFit/>
          </a:bodyPr>
          <a:lstStyle/>
          <a:p>
            <a:r>
              <a:rPr lang="tr-TR" dirty="0">
                <a:hlinkClick r:id="rId7"/>
              </a:rPr>
              <a:t>Laplar</a:t>
            </a:r>
            <a:endParaRPr lang="en-US" dirty="0"/>
          </a:p>
        </p:txBody>
      </p:sp>
    </p:spTree>
    <p:extLst>
      <p:ext uri="{BB962C8B-B14F-4D97-AF65-F5344CB8AC3E}">
        <p14:creationId xmlns:p14="http://schemas.microsoft.com/office/powerpoint/2010/main" val="95816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06D549-EB98-43E3-850C-78E3D8487878}"/>
              </a:ext>
            </a:extLst>
          </p:cNvPr>
          <p:cNvSpPr>
            <a:spLocks noGrp="1"/>
          </p:cNvSpPr>
          <p:nvPr>
            <p:ph type="ctrTitle"/>
          </p:nvPr>
        </p:nvSpPr>
        <p:spPr>
          <a:xfrm>
            <a:off x="1363579" y="-161926"/>
            <a:ext cx="9609221" cy="1004941"/>
          </a:xfrm>
        </p:spPr>
        <p:txBody>
          <a:bodyPr/>
          <a:lstStyle/>
          <a:p>
            <a:r>
              <a:rPr lang="tr-TR" dirty="0">
                <a:solidFill>
                  <a:srgbClr val="92BAC2"/>
                </a:solidFill>
              </a:rPr>
              <a:t>KBÜ AR-GE ve Sanayi İş Birliği</a:t>
            </a:r>
          </a:p>
        </p:txBody>
      </p:sp>
      <p:pic>
        <p:nvPicPr>
          <p:cNvPr id="3" name="Resim 2">
            <a:extLst>
              <a:ext uri="{FF2B5EF4-FFF2-40B4-BE49-F238E27FC236}">
                <a16:creationId xmlns:a16="http://schemas.microsoft.com/office/drawing/2014/main" id="{520212CB-25CD-41DB-9936-D218546EF878}"/>
              </a:ext>
            </a:extLst>
          </p:cNvPr>
          <p:cNvPicPr>
            <a:picLocks noChangeAspect="1"/>
          </p:cNvPicPr>
          <p:nvPr/>
        </p:nvPicPr>
        <p:blipFill>
          <a:blip r:embed="rId2"/>
          <a:stretch>
            <a:fillRect/>
          </a:stretch>
        </p:blipFill>
        <p:spPr>
          <a:xfrm>
            <a:off x="0" y="5775477"/>
            <a:ext cx="1431480" cy="1082523"/>
          </a:xfrm>
          <a:prstGeom prst="rect">
            <a:avLst/>
          </a:prstGeom>
        </p:spPr>
      </p:pic>
      <p:sp>
        <p:nvSpPr>
          <p:cNvPr id="4" name="Dikdörtgen 3">
            <a:extLst>
              <a:ext uri="{FF2B5EF4-FFF2-40B4-BE49-F238E27FC236}">
                <a16:creationId xmlns:a16="http://schemas.microsoft.com/office/drawing/2014/main" id="{B08953D4-5992-4D54-B213-BCE1BAF2D3B7}"/>
              </a:ext>
            </a:extLst>
          </p:cNvPr>
          <p:cNvSpPr/>
          <p:nvPr/>
        </p:nvSpPr>
        <p:spPr>
          <a:xfrm>
            <a:off x="211015" y="666552"/>
            <a:ext cx="11764417" cy="6983450"/>
          </a:xfrm>
          <a:prstGeom prst="rect">
            <a:avLst/>
          </a:prstGeom>
        </p:spPr>
        <p:txBody>
          <a:bodyPr wrap="square">
            <a:spAutoFit/>
          </a:bodyPr>
          <a:lstStyle/>
          <a:p>
            <a:pPr algn="just"/>
            <a:r>
              <a:rPr lang="tr-TR" dirty="0">
                <a:solidFill>
                  <a:schemeClr val="bg1"/>
                </a:solidFill>
              </a:rPr>
              <a:t>Karabük Üniversitesi kurulduğunda bu yana KARDEMİR, ASELSAN, SAVUNMA SANAYİ BAŞKANLIĞI, TCDD, ÇEVRE BAKANLIĞI ve Diğer kurum ve sanayi kuruluşlarıyla ülkemize örnek olabilecek çok sayıda üniversite-sanayi işbirliği projeleri gerçekleştirmektedir. </a:t>
            </a:r>
          </a:p>
          <a:p>
            <a:pPr algn="just"/>
            <a:endParaRPr lang="tr-TR" dirty="0">
              <a:solidFill>
                <a:schemeClr val="bg1"/>
              </a:solidFill>
            </a:endParaRPr>
          </a:p>
          <a:p>
            <a:pPr algn="just"/>
            <a:r>
              <a:rPr lang="tr-TR" u="sng" dirty="0">
                <a:solidFill>
                  <a:schemeClr val="bg1"/>
                </a:solidFill>
              </a:rPr>
              <a:t>Tamamlanan ve/veya Devam Eden Sanayi Ortaklı AR-GE Projeleri:</a:t>
            </a:r>
          </a:p>
          <a:p>
            <a:pPr marL="457200" indent="-457200" algn="just">
              <a:buAutoNum type="arabicPeriod"/>
            </a:pPr>
            <a:r>
              <a:rPr lang="tr-TR" b="1" dirty="0">
                <a:solidFill>
                  <a:srgbClr val="FFFF00"/>
                </a:solidFill>
              </a:rPr>
              <a:t>TÜBİTAK KAMAG Destekli, TCDD ve KARDEMİR’le </a:t>
            </a:r>
            <a:r>
              <a:rPr lang="tr-TR" b="1" dirty="0">
                <a:solidFill>
                  <a:schemeClr val="bg1"/>
                </a:solidFill>
              </a:rPr>
              <a:t>“TCDD İhtiyacı Mantarı Sertleştirilmiş Raylar (R350 HT) için Yerli Üretim Teknolojisinin Geliştirilmesi ve Üretimi ”</a:t>
            </a:r>
            <a:r>
              <a:rPr lang="tr-TR" dirty="0">
                <a:solidFill>
                  <a:schemeClr val="bg1"/>
                </a:solidFill>
              </a:rPr>
              <a:t>​, Proje Bütçesi: 1.068.730 TL.</a:t>
            </a:r>
          </a:p>
          <a:p>
            <a:pPr marL="457200" indent="-457200" algn="just">
              <a:buAutoNum type="arabicPeriod"/>
            </a:pPr>
            <a:r>
              <a:rPr lang="tr-TR" b="1" dirty="0">
                <a:solidFill>
                  <a:srgbClr val="FFFF00"/>
                </a:solidFill>
              </a:rPr>
              <a:t>Çevre Bakanlığı Destekli </a:t>
            </a:r>
            <a:r>
              <a:rPr lang="tr-TR" b="1" dirty="0">
                <a:solidFill>
                  <a:schemeClr val="bg1"/>
                </a:solidFill>
              </a:rPr>
              <a:t>“Metal Sektöründe Entegre Kirlilik Önleme ve Kontrolü Projesi ” </a:t>
            </a:r>
            <a:r>
              <a:rPr lang="tr-TR" dirty="0">
                <a:solidFill>
                  <a:schemeClr val="bg1"/>
                </a:solidFill>
              </a:rPr>
              <a:t>Proje Bütçesi 2,970,000 TL</a:t>
            </a:r>
            <a:r>
              <a:rPr lang="tr-TR" b="1" dirty="0">
                <a:solidFill>
                  <a:schemeClr val="bg1"/>
                </a:solidFill>
              </a:rPr>
              <a:t>.</a:t>
            </a:r>
          </a:p>
          <a:p>
            <a:pPr marL="457200" indent="-457200" algn="just">
              <a:buAutoNum type="arabicPeriod"/>
            </a:pPr>
            <a:r>
              <a:rPr lang="tr-TR" b="1" dirty="0">
                <a:solidFill>
                  <a:srgbClr val="FFFF00"/>
                </a:solidFill>
              </a:rPr>
              <a:t>ASELSAN ile birlikte </a:t>
            </a:r>
            <a:r>
              <a:rPr lang="tr-TR" dirty="0">
                <a:solidFill>
                  <a:schemeClr val="bg1"/>
                </a:solidFill>
              </a:rPr>
              <a:t>ülkemizde ilk defa </a:t>
            </a:r>
            <a:r>
              <a:rPr lang="tr-TR" b="1" dirty="0">
                <a:solidFill>
                  <a:srgbClr val="FFFF00"/>
                </a:solidFill>
              </a:rPr>
              <a:t>TFT</a:t>
            </a:r>
            <a:r>
              <a:rPr lang="tr-TR" dirty="0">
                <a:solidFill>
                  <a:schemeClr val="bg1"/>
                </a:solidFill>
              </a:rPr>
              <a:t> ekran üretimi gerçekleştirmek için protokol imzalanmıştır</a:t>
            </a:r>
            <a:r>
              <a:rPr lang="tr-TR" b="1" dirty="0">
                <a:solidFill>
                  <a:schemeClr val="bg1"/>
                </a:solidFill>
              </a:rPr>
              <a:t>.</a:t>
            </a:r>
          </a:p>
          <a:p>
            <a:pPr marL="457200" indent="-457200" algn="just">
              <a:buAutoNum type="arabicPeriod"/>
            </a:pPr>
            <a:r>
              <a:rPr lang="tr-TR" b="1" dirty="0">
                <a:solidFill>
                  <a:srgbClr val="FFFF00"/>
                </a:solidFill>
              </a:rPr>
              <a:t>SSB ile birlikte </a:t>
            </a:r>
            <a:r>
              <a:rPr lang="tr-TR" dirty="0">
                <a:solidFill>
                  <a:schemeClr val="bg1"/>
                </a:solidFill>
              </a:rPr>
              <a:t>Katmanlı İmalat Teknolojileri  konusunda da 5 çalışma grubundan birisi MAM ile birlikte üniversitemiz olmuştur. </a:t>
            </a:r>
          </a:p>
          <a:p>
            <a:pPr marL="457200" indent="-457200" algn="just">
              <a:buAutoNum type="arabicPeriod"/>
            </a:pPr>
            <a:r>
              <a:rPr lang="tr-TR" b="1" dirty="0">
                <a:solidFill>
                  <a:srgbClr val="FFFF00"/>
                </a:solidFill>
              </a:rPr>
              <a:t>TÜBİTAK TEYDEB Destekli KARDEMİR’le </a:t>
            </a:r>
            <a:r>
              <a:rPr lang="tr-TR" b="1" dirty="0">
                <a:solidFill>
                  <a:schemeClr val="bg1"/>
                </a:solidFill>
              </a:rPr>
              <a:t>“Ray Profil Haddehanesi Tav Fırınında Yakıt Optimizasyonu Yapmak,    Atık Isıdan Maksimum Yararlanmak Amacıyla Yeni Bir </a:t>
            </a:r>
            <a:r>
              <a:rPr lang="tr-TR" b="1" dirty="0" err="1">
                <a:solidFill>
                  <a:schemeClr val="bg1"/>
                </a:solidFill>
              </a:rPr>
              <a:t>Reküperatör</a:t>
            </a:r>
            <a:r>
              <a:rPr lang="tr-TR" b="1" dirty="0">
                <a:solidFill>
                  <a:schemeClr val="bg1"/>
                </a:solidFill>
              </a:rPr>
              <a:t> ile </a:t>
            </a:r>
            <a:r>
              <a:rPr lang="tr-TR" b="1" dirty="0" err="1">
                <a:solidFill>
                  <a:schemeClr val="bg1"/>
                </a:solidFill>
              </a:rPr>
              <a:t>Ekonomizer</a:t>
            </a:r>
            <a:r>
              <a:rPr lang="tr-TR" b="1" dirty="0">
                <a:solidFill>
                  <a:schemeClr val="bg1"/>
                </a:solidFill>
              </a:rPr>
              <a:t> Tasarımı ve Sisteme Entegrasyonunun Yapılması”​</a:t>
            </a:r>
            <a:r>
              <a:rPr lang="tr-TR" dirty="0">
                <a:solidFill>
                  <a:schemeClr val="bg1"/>
                </a:solidFill>
              </a:rPr>
              <a:t>, Proje Bütçesi: 1.650.000 TL. </a:t>
            </a:r>
          </a:p>
          <a:p>
            <a:pPr marL="457200" indent="-457200" algn="just">
              <a:buAutoNum type="arabicPeriod"/>
            </a:pPr>
            <a:r>
              <a:rPr lang="tr-TR" b="1" dirty="0">
                <a:solidFill>
                  <a:srgbClr val="FFFF00"/>
                </a:solidFill>
              </a:rPr>
              <a:t>MAM, İTÜ ve Demir Döküm Kombi </a:t>
            </a:r>
            <a:r>
              <a:rPr lang="tr-TR" dirty="0">
                <a:solidFill>
                  <a:srgbClr val="FFFF00"/>
                </a:solidFill>
              </a:rPr>
              <a:t>fabrikalılarıyla </a:t>
            </a:r>
            <a:r>
              <a:rPr lang="tr-TR" dirty="0">
                <a:solidFill>
                  <a:schemeClr val="bg1"/>
                </a:solidFill>
              </a:rPr>
              <a:t>ortaklaşa yapılan </a:t>
            </a:r>
            <a:r>
              <a:rPr lang="en-US" dirty="0">
                <a:solidFill>
                  <a:schemeClr val="bg1"/>
                </a:solidFill>
              </a:rPr>
              <a:t>215M233 </a:t>
            </a:r>
            <a:r>
              <a:rPr lang="en-US" dirty="0" err="1">
                <a:solidFill>
                  <a:schemeClr val="bg1"/>
                </a:solidFill>
              </a:rPr>
              <a:t>numaralı</a:t>
            </a:r>
            <a:r>
              <a:rPr lang="en-US" dirty="0">
                <a:solidFill>
                  <a:schemeClr val="bg1"/>
                </a:solidFill>
              </a:rPr>
              <a:t> "</a:t>
            </a:r>
            <a:r>
              <a:rPr lang="en-US" b="1" dirty="0" err="1">
                <a:solidFill>
                  <a:schemeClr val="bg1"/>
                </a:solidFill>
              </a:rPr>
              <a:t>Düzenli</a:t>
            </a:r>
            <a:r>
              <a:rPr lang="en-US" b="1" dirty="0">
                <a:solidFill>
                  <a:schemeClr val="bg1"/>
                </a:solidFill>
              </a:rPr>
              <a:t> </a:t>
            </a:r>
            <a:r>
              <a:rPr lang="en-US" b="1" dirty="0" err="1">
                <a:solidFill>
                  <a:schemeClr val="bg1"/>
                </a:solidFill>
              </a:rPr>
              <a:t>Ve</a:t>
            </a:r>
            <a:r>
              <a:rPr lang="en-US" b="1" dirty="0">
                <a:solidFill>
                  <a:schemeClr val="bg1"/>
                </a:solidFill>
              </a:rPr>
              <a:t> </a:t>
            </a:r>
            <a:r>
              <a:rPr lang="en-US" b="1" dirty="0" err="1">
                <a:solidFill>
                  <a:schemeClr val="bg1"/>
                </a:solidFill>
              </a:rPr>
              <a:t>Açık</a:t>
            </a:r>
            <a:r>
              <a:rPr lang="en-US" b="1" dirty="0">
                <a:solidFill>
                  <a:schemeClr val="bg1"/>
                </a:solidFill>
              </a:rPr>
              <a:t> </a:t>
            </a:r>
            <a:r>
              <a:rPr lang="en-US" b="1" dirty="0" err="1">
                <a:solidFill>
                  <a:schemeClr val="bg1"/>
                </a:solidFill>
              </a:rPr>
              <a:t>Gözenekli</a:t>
            </a:r>
            <a:r>
              <a:rPr lang="tr-TR" b="1" dirty="0">
                <a:solidFill>
                  <a:schemeClr val="bg1"/>
                </a:solidFill>
              </a:rPr>
              <a:t> </a:t>
            </a:r>
            <a:r>
              <a:rPr lang="en-US" b="1" dirty="0" err="1">
                <a:solidFill>
                  <a:schemeClr val="bg1"/>
                </a:solidFill>
              </a:rPr>
              <a:t>Geometride</a:t>
            </a:r>
            <a:r>
              <a:rPr lang="en-US" b="1" dirty="0">
                <a:solidFill>
                  <a:schemeClr val="bg1"/>
                </a:solidFill>
              </a:rPr>
              <a:t> Metal </a:t>
            </a:r>
            <a:r>
              <a:rPr lang="en-US" b="1" dirty="0" err="1">
                <a:solidFill>
                  <a:schemeClr val="bg1"/>
                </a:solidFill>
              </a:rPr>
              <a:t>Köpüklü</a:t>
            </a:r>
            <a:r>
              <a:rPr lang="en-US" b="1" dirty="0">
                <a:solidFill>
                  <a:schemeClr val="bg1"/>
                </a:solidFill>
              </a:rPr>
              <a:t> </a:t>
            </a:r>
            <a:r>
              <a:rPr lang="en-US" b="1" dirty="0" err="1">
                <a:solidFill>
                  <a:schemeClr val="bg1"/>
                </a:solidFill>
              </a:rPr>
              <a:t>Akış</a:t>
            </a:r>
            <a:r>
              <a:rPr lang="en-US" b="1" dirty="0">
                <a:solidFill>
                  <a:schemeClr val="bg1"/>
                </a:solidFill>
              </a:rPr>
              <a:t> </a:t>
            </a:r>
            <a:r>
              <a:rPr lang="en-US" b="1" dirty="0" err="1">
                <a:solidFill>
                  <a:schemeClr val="bg1"/>
                </a:solidFill>
              </a:rPr>
              <a:t>Kanalına</a:t>
            </a:r>
            <a:r>
              <a:rPr lang="en-US" b="1" dirty="0">
                <a:solidFill>
                  <a:schemeClr val="bg1"/>
                </a:solidFill>
              </a:rPr>
              <a:t> </a:t>
            </a:r>
            <a:r>
              <a:rPr lang="en-US" b="1" dirty="0" err="1">
                <a:solidFill>
                  <a:schemeClr val="bg1"/>
                </a:solidFill>
              </a:rPr>
              <a:t>Sahip</a:t>
            </a:r>
            <a:r>
              <a:rPr lang="en-US" b="1" dirty="0">
                <a:solidFill>
                  <a:schemeClr val="bg1"/>
                </a:solidFill>
              </a:rPr>
              <a:t> </a:t>
            </a:r>
            <a:r>
              <a:rPr lang="en-US" b="1" dirty="0" err="1">
                <a:solidFill>
                  <a:schemeClr val="bg1"/>
                </a:solidFill>
              </a:rPr>
              <a:t>Yüksek</a:t>
            </a:r>
            <a:r>
              <a:rPr lang="en-US" b="1" dirty="0">
                <a:solidFill>
                  <a:schemeClr val="bg1"/>
                </a:solidFill>
              </a:rPr>
              <a:t> </a:t>
            </a:r>
            <a:r>
              <a:rPr lang="en-US" b="1" dirty="0" err="1">
                <a:solidFill>
                  <a:schemeClr val="bg1"/>
                </a:solidFill>
              </a:rPr>
              <a:t>Performanslı</a:t>
            </a:r>
            <a:r>
              <a:rPr lang="en-US" b="1" dirty="0">
                <a:solidFill>
                  <a:schemeClr val="bg1"/>
                </a:solidFill>
              </a:rPr>
              <a:t> </a:t>
            </a:r>
            <a:r>
              <a:rPr lang="en-US" b="1" dirty="0" err="1">
                <a:solidFill>
                  <a:schemeClr val="bg1"/>
                </a:solidFill>
              </a:rPr>
              <a:t>Kompakt</a:t>
            </a:r>
            <a:r>
              <a:rPr lang="en-US" b="1" dirty="0">
                <a:solidFill>
                  <a:schemeClr val="bg1"/>
                </a:solidFill>
              </a:rPr>
              <a:t> </a:t>
            </a:r>
            <a:r>
              <a:rPr lang="en-US" b="1" dirty="0" err="1">
                <a:solidFill>
                  <a:schemeClr val="bg1"/>
                </a:solidFill>
              </a:rPr>
              <a:t>Isı</a:t>
            </a:r>
            <a:r>
              <a:rPr lang="en-US" b="1" dirty="0">
                <a:solidFill>
                  <a:schemeClr val="bg1"/>
                </a:solidFill>
              </a:rPr>
              <a:t> </a:t>
            </a:r>
            <a:r>
              <a:rPr lang="en-US" b="1" dirty="0" err="1">
                <a:solidFill>
                  <a:schemeClr val="bg1"/>
                </a:solidFill>
              </a:rPr>
              <a:t>Eşanjörü</a:t>
            </a:r>
            <a:r>
              <a:rPr lang="tr-TR" b="1" dirty="0">
                <a:solidFill>
                  <a:schemeClr val="bg1"/>
                </a:solidFill>
              </a:rPr>
              <a:t> </a:t>
            </a:r>
            <a:r>
              <a:rPr lang="en-US" b="1" dirty="0" err="1">
                <a:solidFill>
                  <a:schemeClr val="bg1"/>
                </a:solidFill>
              </a:rPr>
              <a:t>Tasarımı</a:t>
            </a:r>
            <a:r>
              <a:rPr lang="en-US" b="1" dirty="0">
                <a:solidFill>
                  <a:schemeClr val="bg1"/>
                </a:solidFill>
              </a:rPr>
              <a:t> </a:t>
            </a:r>
            <a:r>
              <a:rPr lang="en-US" b="1" dirty="0" err="1">
                <a:solidFill>
                  <a:schemeClr val="bg1"/>
                </a:solidFill>
              </a:rPr>
              <a:t>Ve</a:t>
            </a:r>
            <a:r>
              <a:rPr lang="en-US" b="1" dirty="0">
                <a:solidFill>
                  <a:schemeClr val="bg1"/>
                </a:solidFill>
              </a:rPr>
              <a:t> </a:t>
            </a:r>
            <a:r>
              <a:rPr lang="en-US" b="1" dirty="0" err="1">
                <a:solidFill>
                  <a:schemeClr val="bg1"/>
                </a:solidFill>
              </a:rPr>
              <a:t>Geliştirilmesi</a:t>
            </a:r>
            <a:r>
              <a:rPr lang="tr-TR" b="1" dirty="0">
                <a:solidFill>
                  <a:schemeClr val="bg1"/>
                </a:solidFill>
              </a:rPr>
              <a:t> ” </a:t>
            </a:r>
            <a:r>
              <a:rPr lang="tr-TR" dirty="0">
                <a:solidFill>
                  <a:schemeClr val="bg1"/>
                </a:solidFill>
              </a:rPr>
              <a:t>Proje Bütçesi: 2.349.944 TL</a:t>
            </a:r>
          </a:p>
          <a:p>
            <a:pPr marL="457200" indent="-457200" algn="just">
              <a:buFontTx/>
              <a:buAutoNum type="arabicPeriod"/>
            </a:pPr>
            <a:endParaRPr lang="tr-TR" dirty="0">
              <a:solidFill>
                <a:schemeClr val="bg1"/>
              </a:solidFill>
            </a:endParaRPr>
          </a:p>
          <a:p>
            <a:pPr marL="457200" indent="-457200" algn="just">
              <a:buFontTx/>
              <a:buAutoNum type="arabicPeriod"/>
            </a:pPr>
            <a:endParaRPr lang="tr-TR" dirty="0">
              <a:solidFill>
                <a:schemeClr val="bg1"/>
              </a:solidFill>
            </a:endParaRPr>
          </a:p>
          <a:p>
            <a:pPr marL="457200" indent="-457200" algn="just">
              <a:buFontTx/>
              <a:buAutoNum type="arabicPeriod"/>
            </a:pPr>
            <a:endParaRPr lang="tr-TR" dirty="0">
              <a:solidFill>
                <a:schemeClr val="bg1"/>
              </a:solidFill>
            </a:endParaRPr>
          </a:p>
          <a:p>
            <a:pPr marL="457200" indent="-457200" algn="just">
              <a:buAutoNum type="arabicPeriod"/>
            </a:pPr>
            <a:endParaRPr lang="tr-TR" dirty="0">
              <a:solidFill>
                <a:schemeClr val="bg1"/>
              </a:solidFill>
            </a:endParaRPr>
          </a:p>
          <a:p>
            <a:pPr marL="457200" indent="-457200">
              <a:buAutoNum type="arabicPeriod"/>
            </a:pPr>
            <a:endParaRPr lang="tr-TR" dirty="0">
              <a:solidFill>
                <a:schemeClr val="bg1"/>
              </a:solidFill>
            </a:endParaRPr>
          </a:p>
          <a:p>
            <a:endParaRPr lang="tr-TR" dirty="0">
              <a:solidFill>
                <a:schemeClr val="bg1"/>
              </a:solidFill>
            </a:endParaRPr>
          </a:p>
        </p:txBody>
      </p:sp>
    </p:spTree>
    <p:extLst>
      <p:ext uri="{BB962C8B-B14F-4D97-AF65-F5344CB8AC3E}">
        <p14:creationId xmlns:p14="http://schemas.microsoft.com/office/powerpoint/2010/main" val="109316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384DE7F-92FA-4AF6-8EDC-9881163727EA}"/>
              </a:ext>
            </a:extLst>
          </p:cNvPr>
          <p:cNvPicPr>
            <a:picLocks noChangeAspect="1"/>
          </p:cNvPicPr>
          <p:nvPr/>
        </p:nvPicPr>
        <p:blipFill rotWithShape="1">
          <a:blip r:embed="rId2"/>
          <a:srcRect l="21197" t="20082" r="21412" b="8579"/>
          <a:stretch/>
        </p:blipFill>
        <p:spPr>
          <a:xfrm>
            <a:off x="1577008" y="128319"/>
            <a:ext cx="9440397" cy="6597552"/>
          </a:xfrm>
          <a:prstGeom prst="rect">
            <a:avLst/>
          </a:prstGeom>
        </p:spPr>
      </p:pic>
    </p:spTree>
    <p:extLst>
      <p:ext uri="{BB962C8B-B14F-4D97-AF65-F5344CB8AC3E}">
        <p14:creationId xmlns:p14="http://schemas.microsoft.com/office/powerpoint/2010/main" val="207330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E231CB2-D5C5-4A49-A54F-683BA00C1543}"/>
              </a:ext>
            </a:extLst>
          </p:cNvPr>
          <p:cNvSpPr>
            <a:spLocks noGrp="1"/>
          </p:cNvSpPr>
          <p:nvPr>
            <p:ph type="ctrTitle"/>
          </p:nvPr>
        </p:nvSpPr>
        <p:spPr>
          <a:xfrm>
            <a:off x="1775534" y="1755178"/>
            <a:ext cx="9143999" cy="1546398"/>
          </a:xfrm>
        </p:spPr>
        <p:txBody>
          <a:bodyPr/>
          <a:lstStyle/>
          <a:p>
            <a:r>
              <a:rPr lang="tr-TR" dirty="0"/>
              <a:t>Karabük Üniversitesi Kalite Komisyonu Faaliyetleri</a:t>
            </a:r>
          </a:p>
        </p:txBody>
      </p:sp>
    </p:spTree>
    <p:extLst>
      <p:ext uri="{BB962C8B-B14F-4D97-AF65-F5344CB8AC3E}">
        <p14:creationId xmlns:p14="http://schemas.microsoft.com/office/powerpoint/2010/main" val="22858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874DEB90-2B20-45BF-992D-8D95386C2405}"/>
              </a:ext>
            </a:extLst>
          </p:cNvPr>
          <p:cNvSpPr txBox="1">
            <a:spLocks/>
          </p:cNvSpPr>
          <p:nvPr/>
        </p:nvSpPr>
        <p:spPr>
          <a:xfrm>
            <a:off x="1233996" y="816638"/>
            <a:ext cx="8993080" cy="5224724"/>
          </a:xfrm>
          <a:prstGeom prst="rect">
            <a:avLst/>
          </a:prstGeom>
        </p:spPr>
        <p:txBody>
          <a:bodyPr anchor="ct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tr-TR" sz="2400">
                <a:solidFill>
                  <a:srgbClr val="FFFF00"/>
                </a:solidFill>
              </a:rPr>
              <a:t>23/07/2015 tarihli ve 29423 sayılı Resmi Gazete’de yayımlanarak yürürlüğe giren “Yükseköğretim Kalite Güvencesi Yönetmeliği”nin 7. maddesine istinaden, Üniversitemiz Kalite Komisyonu Prof. Dr. Refik Polat Başkanlığı’nda kurulmuş ve 21 üyeden oluşmaktadır.</a:t>
            </a:r>
            <a:endParaRPr lang="tr-TR" sz="2400" dirty="0">
              <a:solidFill>
                <a:srgbClr val="FFFF00"/>
              </a:solidFill>
            </a:endParaRPr>
          </a:p>
        </p:txBody>
      </p:sp>
    </p:spTree>
    <p:extLst>
      <p:ext uri="{BB962C8B-B14F-4D97-AF65-F5344CB8AC3E}">
        <p14:creationId xmlns:p14="http://schemas.microsoft.com/office/powerpoint/2010/main" val="1591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4077DF-6BB9-4069-AD28-6B1664EBB064}"/>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2B8B50-3419-41ED-9A9F-3CF9EEBBD3F2}"/>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C640498-2E73-4FA2-BEB6-C3596A458C8A}"/>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40EEFC-4112-4C39-A816-C815774F6D69}"/>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DF362B0-03EA-4800-9FAA-9F128587E428}"/>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BA84559-2F4C-4795-9246-4C563F942DB9}"/>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A77A1AA-CA47-4A91-A0A1-0A8CE31A985E}"/>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İçerik Yer Tutucusu 3" descr="ekran görüntüsü içeren bir resim&#10;&#10;Çok yüksek güvenilirlikle oluşturulmuş açıklama">
            <a:hlinkClick r:id="rId2"/>
            <a:extLst>
              <a:ext uri="{FF2B5EF4-FFF2-40B4-BE49-F238E27FC236}">
                <a16:creationId xmlns:a16="http://schemas.microsoft.com/office/drawing/2014/main" id="{48F407F9-7B6B-409A-9C99-1107615A4847}"/>
              </a:ext>
            </a:extLst>
          </p:cNvPr>
          <p:cNvPicPr>
            <a:picLocks noGrp="1" noChangeAspect="1"/>
          </p:cNvPicPr>
          <p:nvPr>
            <p:ph idx="1"/>
          </p:nvPr>
        </p:nvPicPr>
        <p:blipFill>
          <a:blip r:embed="rId3"/>
          <a:stretch>
            <a:fillRect/>
          </a:stretch>
        </p:blipFill>
        <p:spPr>
          <a:xfrm>
            <a:off x="2016595" y="1131994"/>
            <a:ext cx="8160687" cy="4590386"/>
          </a:xfrm>
          <a:prstGeom prst="rect">
            <a:avLst/>
          </a:prstGeom>
        </p:spPr>
      </p:pic>
    </p:spTree>
    <p:extLst>
      <p:ext uri="{BB962C8B-B14F-4D97-AF65-F5344CB8AC3E}">
        <p14:creationId xmlns:p14="http://schemas.microsoft.com/office/powerpoint/2010/main" val="2401451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B9A25A82-E495-4522-9A58-90BC4A12AAD8}"/>
              </a:ext>
            </a:extLst>
          </p:cNvPr>
          <p:cNvSpPr/>
          <p:nvPr/>
        </p:nvSpPr>
        <p:spPr>
          <a:xfrm>
            <a:off x="181610" y="165702"/>
            <a:ext cx="11828779" cy="6526595"/>
          </a:xfrm>
          <a:prstGeom prst="rect">
            <a:avLst/>
          </a:prstGeom>
        </p:spPr>
        <p:txBody>
          <a:bodyPr wrap="square">
            <a:spAutoFit/>
          </a:bodyPr>
          <a:lstStyle/>
          <a:p>
            <a:pPr>
              <a:lnSpc>
                <a:spcPct val="115000"/>
              </a:lnSpc>
              <a:spcAft>
                <a:spcPts val="1000"/>
              </a:spcAft>
            </a:pP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1) 23/07/2015 tarihli ve 29423 sayılı Resmi Gazetede yayımlanan “ Yükseköğretim Kalite Güvencesi Yönetmeliğinin” 7. maddesine istinaden Üniversitemiz Kalite Komisyonu 28/04/2016 tarihli senato kararı ile 21 kişiden oluşmuştur.</a:t>
            </a:r>
          </a:p>
          <a:p>
            <a:pPr>
              <a:lnSpc>
                <a:spcPct val="115000"/>
              </a:lnSpc>
              <a:spcAft>
                <a:spcPts val="1000"/>
              </a:spcAft>
            </a:pP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2) Aynı yönetmeliğin 10 uncu maddesine istinaden Üniversitemiz Kalite Komisyonu tarafından 2015 yılının değerlendirildiği ilk kurum iç değerlendirme raporumuz 30/06/2016 tarihinde hazırlanmıştır.</a:t>
            </a:r>
          </a:p>
          <a:p>
            <a:pPr>
              <a:lnSpc>
                <a:spcPct val="115000"/>
              </a:lnSpc>
              <a:spcAft>
                <a:spcPts val="1000"/>
              </a:spcAft>
            </a:pP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3) Yönetmeliğin 12 inci maddesine istinaden Üniversitemiz 2019 yılında dış değerlendirmeye açılacağını ilk iç değerlendirme raporunun hazırlık aşamasında Yükseköğretim Kalite Kuruluna bildirmiştir.</a:t>
            </a:r>
          </a:p>
          <a:p>
            <a:pPr>
              <a:lnSpc>
                <a:spcPct val="115000"/>
              </a:lnSpc>
              <a:spcAft>
                <a:spcPts val="1000"/>
              </a:spcAft>
            </a:pP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4) 23/11/2017 tarihli senato kararı ile Karabük Üniversitesi Kalite Güvencesi Yönergesi kabul edilmiş ve yürürlüğe girmiştir.</a:t>
            </a:r>
          </a:p>
          <a:p>
            <a:pPr>
              <a:lnSpc>
                <a:spcPct val="115000"/>
              </a:lnSpc>
              <a:spcAft>
                <a:spcPts val="1000"/>
              </a:spcAft>
            </a:pP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5) 28/04/2016 tarihinde alınan senato kararı ile belirlenen Kalite Komisyon Üyeleri Yönerge yayınlandıktan sonra 5 er </a:t>
            </a:r>
            <a:r>
              <a:rPr lang="tr-TR" sz="2400" b="1" dirty="0" err="1">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li</a:t>
            </a:r>
            <a:r>
              <a:rPr lang="tr-TR" sz="2400" b="1"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 gruplar halinde toplam 15 kişiden oluşan çalışma grupları oluşturularak 2017 ve 2018 yılları için İç değerlendirme raporu hazırlamıştır.</a:t>
            </a:r>
            <a:endParaRPr lang="tr-TR" sz="24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47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993B817-2BBB-4C09-94E5-9D503060B536}"/>
              </a:ext>
            </a:extLst>
          </p:cNvPr>
          <p:cNvSpPr/>
          <p:nvPr/>
        </p:nvSpPr>
        <p:spPr>
          <a:xfrm>
            <a:off x="216310" y="216807"/>
            <a:ext cx="11759380" cy="6294287"/>
          </a:xfrm>
          <a:prstGeom prst="rect">
            <a:avLst/>
          </a:prstGeom>
        </p:spPr>
        <p:txBody>
          <a:bodyPr wrap="square">
            <a:spAutoFit/>
          </a:bodyPr>
          <a:lstStyle/>
          <a:p>
            <a:pPr>
              <a:lnSpc>
                <a:spcPct val="115000"/>
              </a:lnSpc>
              <a:spcAft>
                <a:spcPts val="1000"/>
              </a:spcAft>
            </a:pP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6) Kalite Güvencesi Yönergesinin 4 üncü maddesine istinaden “Üniversite Kalite Komisyon çalışmalarına yardımcı olmak üzere personel sayısı 10’dan az olan birimlerde “Birim Kalite Temsilcisi”, 10’dan fazla olan birimlerde ise “Birim Kalite Komisyonu” adıyla alt komisyonlar oluşturulmuştur. Komisyon; birim öğretim elemanı, birim sekreteri, ve birim öğrenci temsilcisi ile birlikte en az 3 kişiden oluşmaktadır. </a:t>
            </a:r>
          </a:p>
          <a:p>
            <a:pPr>
              <a:lnSpc>
                <a:spcPct val="115000"/>
              </a:lnSpc>
              <a:spcAft>
                <a:spcPts val="1000"/>
              </a:spcAft>
            </a:pP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7) Öğrenci Memnuniyet anketi, öğretim elemanı değerlendirme anketi, personel memnuniyet anketlerinin düzenli bir şekilde yapılması, değerlendirilmesi ve sonuçlandırılması için komisyon oluşturulmuştur. Öğrenci anketine katılım sayısı 34.258 ve personel anketine ise 567 personel katılmıştır. </a:t>
            </a:r>
            <a:r>
              <a:rPr lang="tr-TR"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Gidiniz</a:t>
            </a:r>
            <a:endParaRPr lang="tr-TR"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8) 04/04/2018 tarihinde 2017 yılı KİDR hazırlık süreci ve ilk kez uygulanacak web tabanlı sistem hakkında YÖK’ da yapılan toplantıya </a:t>
            </a:r>
            <a:r>
              <a:rPr lang="tr-TR"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iki öğretim üyemiz </a:t>
            </a: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katılmıştır.</a:t>
            </a:r>
          </a:p>
          <a:p>
            <a:pPr>
              <a:lnSpc>
                <a:spcPct val="115000"/>
              </a:lnSpc>
              <a:spcAft>
                <a:spcPts val="1000"/>
              </a:spcAft>
            </a:pP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9) Yükseköğretim Kurulu tarafından 2018 yılında gerçekleştirilecek olan dış değerlendirme kapsamında Üniversitemizden kişisel olarak başvuru yapan </a:t>
            </a:r>
            <a:r>
              <a:rPr lang="tr-TR" sz="2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Prof.Dr</a:t>
            </a: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İdris KABALCI ve </a:t>
            </a:r>
            <a:r>
              <a:rPr lang="tr-TR" sz="2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Dr.Öğretim</a:t>
            </a: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Üyesi Bahar AŞÇI ‘</a:t>
            </a:r>
            <a:r>
              <a:rPr lang="tr-TR" sz="22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nın</a:t>
            </a:r>
            <a:r>
              <a:rPr lang="tr-TR" sz="2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başvuruları kabul edilmiş ve 12/09/2018 tarihinde Ankara'da düzenlenen eğitime katılmışlardır.</a:t>
            </a:r>
            <a:endParaRPr lang="tr-TR"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763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DCB8A27A-C9AE-411A-BF74-8638F749AE25}"/>
              </a:ext>
            </a:extLst>
          </p:cNvPr>
          <p:cNvSpPr/>
          <p:nvPr/>
        </p:nvSpPr>
        <p:spPr>
          <a:xfrm>
            <a:off x="292963" y="338731"/>
            <a:ext cx="11754035" cy="5973623"/>
          </a:xfrm>
          <a:prstGeom prst="rect">
            <a:avLst/>
          </a:prstGeom>
        </p:spPr>
        <p:txBody>
          <a:bodyPr wrap="square">
            <a:spAutoFit/>
          </a:bodyPr>
          <a:lstStyle/>
          <a:p>
            <a:pPr algn="just">
              <a:lnSpc>
                <a:spcPct val="115000"/>
              </a:lnSpc>
              <a:spcAft>
                <a:spcPts val="1000"/>
              </a:spcAft>
            </a:pP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10) Üniversite Kalite Komisyonu tarafından 15/11/2017 tarihinde yapılan toplantıda alınan karar gereği, Sakarya Üniversitesi Öğretim Üyesi Tuğba CANVER KAHVECİ tarafından Üniversitemiz personeline yönelik Toplam Kalite Yönetimi ile ilgili bilincin oluşmasını sağlamak üzere 13/12/2017 tarihinde bir toplantı gerçekleştirilmiştir.</a:t>
            </a:r>
          </a:p>
          <a:p>
            <a:pPr algn="just">
              <a:lnSpc>
                <a:spcPct val="115000"/>
              </a:lnSpc>
              <a:spcAft>
                <a:spcPts val="1000"/>
              </a:spcAft>
            </a:pP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11) Yükseköğretim Kalite Kurulu Başkanlığı tarafından 28/11/2018 tarihinde  Yükseköğretim Kurumlarında İç Kalite Güvence Sistemi ve Eğitim-Öğretimde Kalite Güvencesi  konularını kapsayan toplantıya </a:t>
            </a:r>
            <a:r>
              <a:rPr lang="tr-TR"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Prof.Dr.İbrahim</a:t>
            </a: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KÜRTÜL, </a:t>
            </a:r>
            <a:r>
              <a:rPr lang="tr-TR" sz="2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Dr.Öğretim</a:t>
            </a: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Üyesi Suat ALTUN ve Strateji Geliştirme Daire Başkanı Kemal ÖZEKEN katılmışlardır.</a:t>
            </a:r>
          </a:p>
          <a:p>
            <a:pPr algn="just">
              <a:lnSpc>
                <a:spcPct val="115000"/>
              </a:lnSpc>
              <a:spcAft>
                <a:spcPts val="1000"/>
              </a:spcAft>
            </a:pP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12)Üniversitemiz, Yükseköğretim Kalite Kurulu tarafından  İngilizce Hazırlık Okulları Dış Değerlendirme Programı 2018 yılı pilot çalışmasına dahil edilmiştir. 29/30 Kasım tarihlerinde Üniversitemize saha çalışmalarında bulunulmuştur.</a:t>
            </a:r>
          </a:p>
          <a:p>
            <a:pPr algn="just">
              <a:lnSpc>
                <a:spcPct val="115000"/>
              </a:lnSpc>
              <a:spcAft>
                <a:spcPts val="1000"/>
              </a:spcAft>
            </a:pP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13) Üniversitemizde uygulanması amacıyla üniversite web sayfasında öneri formu yayınlanmış ve aktif olarak kullanılmaktadır. </a:t>
            </a:r>
            <a:endPar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71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BE62DC4-C697-4C01-A917-2A0A8C143CBE}"/>
              </a:ext>
            </a:extLst>
          </p:cNvPr>
          <p:cNvSpPr>
            <a:spLocks noGrp="1"/>
          </p:cNvSpPr>
          <p:nvPr>
            <p:ph type="ctrTitle"/>
          </p:nvPr>
        </p:nvSpPr>
        <p:spPr>
          <a:xfrm>
            <a:off x="1504950" y="-114301"/>
            <a:ext cx="9944099" cy="981075"/>
          </a:xfrm>
        </p:spPr>
        <p:txBody>
          <a:bodyPr/>
          <a:lstStyle/>
          <a:p>
            <a:r>
              <a:rPr lang="tr-TR" dirty="0">
                <a:solidFill>
                  <a:srgbClr val="92BAC2"/>
                </a:solidFill>
              </a:rPr>
              <a:t>Karabük ile İlgili Genel Bilgiler</a:t>
            </a:r>
            <a:endParaRPr lang="tr-TR" dirty="0"/>
          </a:p>
        </p:txBody>
      </p:sp>
      <p:sp>
        <p:nvSpPr>
          <p:cNvPr id="3" name="Dikdörtgen 2">
            <a:extLst>
              <a:ext uri="{FF2B5EF4-FFF2-40B4-BE49-F238E27FC236}">
                <a16:creationId xmlns:a16="http://schemas.microsoft.com/office/drawing/2014/main" id="{B1C2F0E3-2413-459F-BDDC-778A0BDEC240}"/>
              </a:ext>
            </a:extLst>
          </p:cNvPr>
          <p:cNvSpPr/>
          <p:nvPr/>
        </p:nvSpPr>
        <p:spPr>
          <a:xfrm>
            <a:off x="509587" y="947749"/>
            <a:ext cx="11521992" cy="2676502"/>
          </a:xfrm>
          <a:prstGeom prst="rect">
            <a:avLst/>
          </a:prstGeom>
        </p:spPr>
        <p:txBody>
          <a:bodyPr wrap="square">
            <a:spAutoFit/>
          </a:bodyPr>
          <a:lstStyle/>
          <a:p>
            <a:pPr algn="just"/>
            <a:r>
              <a:rPr lang="tr-TR" dirty="0">
                <a:solidFill>
                  <a:schemeClr val="bg1"/>
                </a:solidFill>
                <a:latin typeface="+mj-lt"/>
              </a:rPr>
              <a:t>3 Nisan 1937’de Atatürk’ün talimatıyla temeli atılan KARDEMİR A.Ş. kurulduğu tarihten bugüne gerek ülke sanayisinin gerekse </a:t>
            </a:r>
            <a:r>
              <a:rPr lang="tr-TR" dirty="0">
                <a:solidFill>
                  <a:srgbClr val="FFFF00"/>
                </a:solidFill>
                <a:latin typeface="+mj-lt"/>
              </a:rPr>
              <a:t>demir çelik sektörünün lokomotifi </a:t>
            </a:r>
            <a:r>
              <a:rPr lang="tr-TR" dirty="0">
                <a:solidFill>
                  <a:schemeClr val="bg1"/>
                </a:solidFill>
                <a:latin typeface="+mj-lt"/>
              </a:rPr>
              <a:t>olmuştur. </a:t>
            </a:r>
          </a:p>
          <a:p>
            <a:pPr algn="just"/>
            <a:r>
              <a:rPr lang="tr-TR" dirty="0">
                <a:solidFill>
                  <a:schemeClr val="bg1"/>
                </a:solidFill>
              </a:rPr>
              <a:t>Karabük ve diğer bölge illerini içine alan Batı Karadeniz bölgesi, bölge ve ülke ekonomisinin lokomotifi olan KOBİ’ler bakımdan önemli bir potansiyele sahiptir. Karabük il merkezinde Türkiye’nin ilk entegre demir çelik tesisi olan </a:t>
            </a:r>
            <a:r>
              <a:rPr lang="tr-TR" dirty="0">
                <a:solidFill>
                  <a:srgbClr val="FFFF00"/>
                </a:solidFill>
              </a:rPr>
              <a:t>KARDEMİR A.Ş. ve 38 adet kümeleşmiş KOBİ niteliğinde demir çelik ürünleri üreten </a:t>
            </a:r>
            <a:r>
              <a:rPr lang="tr-TR" dirty="0">
                <a:solidFill>
                  <a:schemeClr val="bg1"/>
                </a:solidFill>
              </a:rPr>
              <a:t>sanayi kuruluşu mevcuttur. Bunun Yanı sıra </a:t>
            </a:r>
            <a:r>
              <a:rPr lang="tr-TR" dirty="0">
                <a:solidFill>
                  <a:srgbClr val="FFFF00"/>
                </a:solidFill>
              </a:rPr>
              <a:t>Tekstil fabrikaları </a:t>
            </a:r>
            <a:r>
              <a:rPr lang="tr-TR" dirty="0">
                <a:solidFill>
                  <a:schemeClr val="bg1"/>
                </a:solidFill>
              </a:rPr>
              <a:t>ve </a:t>
            </a:r>
            <a:r>
              <a:rPr lang="tr-TR" dirty="0">
                <a:solidFill>
                  <a:srgbClr val="FFFF00"/>
                </a:solidFill>
              </a:rPr>
              <a:t>Safranbolu Tarihi Miras Kent</a:t>
            </a:r>
            <a:r>
              <a:rPr lang="tr-TR" dirty="0">
                <a:solidFill>
                  <a:schemeClr val="bg1"/>
                </a:solidFill>
              </a:rPr>
              <a:t>, </a:t>
            </a:r>
            <a:r>
              <a:rPr lang="tr-TR" dirty="0">
                <a:solidFill>
                  <a:srgbClr val="FFFF00"/>
                </a:solidFill>
              </a:rPr>
              <a:t>%73 Ormanla kaplı </a:t>
            </a:r>
            <a:r>
              <a:rPr lang="tr-TR" dirty="0">
                <a:solidFill>
                  <a:schemeClr val="bg1"/>
                </a:solidFill>
              </a:rPr>
              <a:t>olan Karabük ili ve Özellikle endemik bitki çeşitliği ile öne çıkan </a:t>
            </a:r>
            <a:r>
              <a:rPr lang="tr-TR" dirty="0">
                <a:solidFill>
                  <a:srgbClr val="FFFF00"/>
                </a:solidFill>
              </a:rPr>
              <a:t>YENİCE ilçemiz </a:t>
            </a:r>
            <a:r>
              <a:rPr lang="tr-TR" dirty="0">
                <a:solidFill>
                  <a:schemeClr val="bg1"/>
                </a:solidFill>
              </a:rPr>
              <a:t>de bu bölgeye önemli katkılar sunmaktadır.</a:t>
            </a:r>
          </a:p>
          <a:p>
            <a:pPr algn="just"/>
            <a:r>
              <a:rPr lang="tr-TR" dirty="0">
                <a:solidFill>
                  <a:schemeClr val="bg1"/>
                </a:solidFill>
                <a:latin typeface="+mj-lt"/>
              </a:rPr>
              <a:t>  </a:t>
            </a:r>
          </a:p>
        </p:txBody>
      </p:sp>
      <p:pic>
        <p:nvPicPr>
          <p:cNvPr id="9" name="Resim 8">
            <a:extLst>
              <a:ext uri="{FF2B5EF4-FFF2-40B4-BE49-F238E27FC236}">
                <a16:creationId xmlns:a16="http://schemas.microsoft.com/office/drawing/2014/main" id="{15A1E326-2093-401D-B991-480952FF1BD9}"/>
              </a:ext>
            </a:extLst>
          </p:cNvPr>
          <p:cNvPicPr>
            <a:picLocks noChangeAspect="1"/>
          </p:cNvPicPr>
          <p:nvPr/>
        </p:nvPicPr>
        <p:blipFill>
          <a:blip r:embed="rId2"/>
          <a:stretch>
            <a:fillRect/>
          </a:stretch>
        </p:blipFill>
        <p:spPr>
          <a:xfrm>
            <a:off x="6476999" y="2977964"/>
            <a:ext cx="5453556" cy="3338774"/>
          </a:xfrm>
          <a:prstGeom prst="rect">
            <a:avLst/>
          </a:prstGeom>
        </p:spPr>
      </p:pic>
      <p:pic>
        <p:nvPicPr>
          <p:cNvPr id="6" name="Resim 5">
            <a:extLst>
              <a:ext uri="{FF2B5EF4-FFF2-40B4-BE49-F238E27FC236}">
                <a16:creationId xmlns:a16="http://schemas.microsoft.com/office/drawing/2014/main" id="{50F9CD23-B58F-4628-9F43-21600480CB18}"/>
              </a:ext>
            </a:extLst>
          </p:cNvPr>
          <p:cNvPicPr>
            <a:picLocks noChangeAspect="1"/>
          </p:cNvPicPr>
          <p:nvPr/>
        </p:nvPicPr>
        <p:blipFill>
          <a:blip r:embed="rId3"/>
          <a:stretch>
            <a:fillRect/>
          </a:stretch>
        </p:blipFill>
        <p:spPr>
          <a:xfrm>
            <a:off x="-95823" y="5775477"/>
            <a:ext cx="1431480" cy="1082523"/>
          </a:xfrm>
          <a:prstGeom prst="rect">
            <a:avLst/>
          </a:prstGeom>
        </p:spPr>
      </p:pic>
      <p:sp>
        <p:nvSpPr>
          <p:cNvPr id="5" name="Dikdörtgen 4">
            <a:extLst>
              <a:ext uri="{FF2B5EF4-FFF2-40B4-BE49-F238E27FC236}">
                <a16:creationId xmlns:a16="http://schemas.microsoft.com/office/drawing/2014/main" id="{06E20760-7E76-43B8-BF61-428AC1AD3CAF}"/>
              </a:ext>
            </a:extLst>
          </p:cNvPr>
          <p:cNvSpPr/>
          <p:nvPr/>
        </p:nvSpPr>
        <p:spPr>
          <a:xfrm>
            <a:off x="380999" y="3305649"/>
            <a:ext cx="6096000" cy="1527982"/>
          </a:xfrm>
          <a:prstGeom prst="rect">
            <a:avLst/>
          </a:prstGeom>
        </p:spPr>
        <p:txBody>
          <a:bodyPr>
            <a:spAutoFit/>
          </a:bodyPr>
          <a:lstStyle/>
          <a:p>
            <a:pPr algn="just"/>
            <a:r>
              <a:rPr lang="tr-TR" dirty="0">
                <a:solidFill>
                  <a:schemeClr val="bg1"/>
                </a:solidFill>
              </a:rPr>
              <a:t>Ülkemizde ilk defa açılan </a:t>
            </a:r>
            <a:r>
              <a:rPr lang="tr-TR" b="1" dirty="0">
                <a:solidFill>
                  <a:srgbClr val="FFFF00"/>
                </a:solidFill>
              </a:rPr>
              <a:t>Eskipazar</a:t>
            </a:r>
            <a:r>
              <a:rPr lang="tr-TR" dirty="0">
                <a:solidFill>
                  <a:schemeClr val="bg1"/>
                </a:solidFill>
              </a:rPr>
              <a:t> </a:t>
            </a:r>
            <a:r>
              <a:rPr lang="tr-TR" b="1" dirty="0">
                <a:solidFill>
                  <a:srgbClr val="FFFF00"/>
                </a:solidFill>
              </a:rPr>
              <a:t>Metal</a:t>
            </a:r>
            <a:r>
              <a:rPr lang="tr-TR" dirty="0">
                <a:solidFill>
                  <a:srgbClr val="FFFF00"/>
                </a:solidFill>
              </a:rPr>
              <a:t> </a:t>
            </a:r>
            <a:r>
              <a:rPr lang="tr-TR" b="1" dirty="0">
                <a:solidFill>
                  <a:srgbClr val="FFFF00"/>
                </a:solidFill>
              </a:rPr>
              <a:t>İhtisas Organize sanayi</a:t>
            </a:r>
            <a:r>
              <a:rPr lang="tr-TR" dirty="0">
                <a:solidFill>
                  <a:schemeClr val="bg1"/>
                </a:solidFill>
              </a:rPr>
              <a:t> bölgesi, </a:t>
            </a:r>
          </a:p>
          <a:p>
            <a:pPr algn="just"/>
            <a:r>
              <a:rPr lang="tr-TR" dirty="0">
                <a:solidFill>
                  <a:schemeClr val="bg1"/>
                </a:solidFill>
              </a:rPr>
              <a:t>Ayrıca ilk projelerini Sultan Abdülhamid hanın hazırlattığı ve 2 yıl içinde açılacak olan </a:t>
            </a:r>
            <a:r>
              <a:rPr lang="tr-TR" b="1" dirty="0">
                <a:solidFill>
                  <a:srgbClr val="FFFF00"/>
                </a:solidFill>
              </a:rPr>
              <a:t>Filyos Limanı</a:t>
            </a:r>
            <a:r>
              <a:rPr lang="tr-TR" dirty="0">
                <a:solidFill>
                  <a:srgbClr val="FFFF00"/>
                </a:solidFill>
              </a:rPr>
              <a:t> </a:t>
            </a:r>
            <a:r>
              <a:rPr lang="tr-TR" b="1" dirty="0">
                <a:solidFill>
                  <a:srgbClr val="FFFF00"/>
                </a:solidFill>
              </a:rPr>
              <a:t>Projesi</a:t>
            </a:r>
            <a:r>
              <a:rPr lang="tr-TR" dirty="0">
                <a:solidFill>
                  <a:schemeClr val="bg1"/>
                </a:solidFill>
              </a:rPr>
              <a:t> de bu bölgeye önemli katkılar sunacaktır.</a:t>
            </a:r>
            <a:endParaRPr lang="en-US" dirty="0"/>
          </a:p>
        </p:txBody>
      </p:sp>
      <p:sp>
        <p:nvSpPr>
          <p:cNvPr id="7" name="Dikdörtgen 6">
            <a:extLst>
              <a:ext uri="{FF2B5EF4-FFF2-40B4-BE49-F238E27FC236}">
                <a16:creationId xmlns:a16="http://schemas.microsoft.com/office/drawing/2014/main" id="{EA8CF2AF-E1BF-4128-B2B7-1D58D37879EB}"/>
              </a:ext>
            </a:extLst>
          </p:cNvPr>
          <p:cNvSpPr/>
          <p:nvPr/>
        </p:nvSpPr>
        <p:spPr>
          <a:xfrm>
            <a:off x="380999" y="4726369"/>
            <a:ext cx="6096000" cy="1240853"/>
          </a:xfrm>
          <a:prstGeom prst="rect">
            <a:avLst/>
          </a:prstGeom>
        </p:spPr>
        <p:txBody>
          <a:bodyPr>
            <a:spAutoFit/>
          </a:bodyPr>
          <a:lstStyle/>
          <a:p>
            <a:pPr algn="just"/>
            <a:r>
              <a:rPr lang="tr-TR" dirty="0">
                <a:solidFill>
                  <a:schemeClr val="bg1"/>
                </a:solidFill>
              </a:rPr>
              <a:t>Karabük ili coğrafi konumu bakımından da hem ülkemizin büyük kentlerine çok yakın bir noktada, hem de ülkemizin ana ulaşım aksına kolayca varılabilecek bir mesafede bulunmaktadır.</a:t>
            </a:r>
          </a:p>
        </p:txBody>
      </p:sp>
    </p:spTree>
    <p:extLst>
      <p:ext uri="{BB962C8B-B14F-4D97-AF65-F5344CB8AC3E}">
        <p14:creationId xmlns:p14="http://schemas.microsoft.com/office/powerpoint/2010/main" val="364174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A57EECCB-C7C4-41E3-920F-122402B12349}"/>
              </a:ext>
            </a:extLst>
          </p:cNvPr>
          <p:cNvSpPr txBox="1">
            <a:spLocks/>
          </p:cNvSpPr>
          <p:nvPr/>
        </p:nvSpPr>
        <p:spPr>
          <a:xfrm>
            <a:off x="898174" y="-247704"/>
            <a:ext cx="9639620" cy="936104"/>
          </a:xfrm>
          <a:prstGeom prst="rect">
            <a:avLst/>
          </a:prstGeom>
          <a:noFill/>
          <a:ln>
            <a:noFill/>
          </a:ln>
        </p:spPr>
        <p:txBody>
          <a:bodyPr lIns="91425" tIns="91425" rIns="91425" bIns="91425" anchor="b" anchorCtr="0">
            <a:normAutofit fontScale="700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ct val="100000"/>
              <a:buFont typeface="Roboto Slab"/>
              <a:buNone/>
              <a:defRPr sz="4800" b="1" i="0" u="none" strike="noStrike" cap="none">
                <a:solidFill>
                  <a:srgbClr val="FFFFFF"/>
                </a:solidFill>
                <a:latin typeface="Roboto Slab"/>
                <a:ea typeface="Roboto Slab"/>
                <a:cs typeface="Roboto Slab"/>
                <a:sym typeface="Roboto Slab"/>
              </a:defRPr>
            </a:lvl1pPr>
            <a:lvl2pPr lvl="1"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2pPr>
            <a:lvl3pPr lvl="2"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3pPr>
            <a:lvl4pPr lvl="3"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4pPr>
            <a:lvl5pPr lvl="4"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5pPr>
            <a:lvl6pPr lvl="5"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6pPr>
            <a:lvl7pPr lvl="6"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7pPr>
            <a:lvl8pPr lvl="7"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8pPr>
            <a:lvl9pPr lvl="8" algn="ctr">
              <a:spcBef>
                <a:spcPts val="0"/>
              </a:spcBef>
              <a:buClr>
                <a:srgbClr val="FFFFFF"/>
              </a:buClr>
              <a:buSzPct val="100000"/>
              <a:buFont typeface="Roboto Slab"/>
              <a:buNone/>
              <a:defRPr sz="6000" b="1">
                <a:solidFill>
                  <a:srgbClr val="FFFFFF"/>
                </a:solidFill>
                <a:latin typeface="Roboto Slab"/>
                <a:ea typeface="Roboto Slab"/>
                <a:cs typeface="Roboto Slab"/>
                <a:sym typeface="Roboto Slab"/>
              </a:defRPr>
            </a:lvl9pPr>
          </a:lstStyle>
          <a:p>
            <a:r>
              <a:rPr lang="tr-TR" dirty="0">
                <a:solidFill>
                  <a:srgbClr val="FFC000"/>
                </a:solidFill>
                <a:latin typeface="Times New Roman" pitchFamily="18" charset="0"/>
                <a:cs typeface="Times New Roman" pitchFamily="18" charset="0"/>
              </a:rPr>
              <a:t>Komisyon Toplantılarında Alınan Bazı Kararlar</a:t>
            </a:r>
          </a:p>
        </p:txBody>
      </p:sp>
      <p:sp>
        <p:nvSpPr>
          <p:cNvPr id="4" name="İçerik Yer Tutucusu 2">
            <a:extLst>
              <a:ext uri="{FF2B5EF4-FFF2-40B4-BE49-F238E27FC236}">
                <a16:creationId xmlns:a16="http://schemas.microsoft.com/office/drawing/2014/main" id="{C3AD8B60-CDA1-48D4-A559-09EE93E9F39B}"/>
              </a:ext>
            </a:extLst>
          </p:cNvPr>
          <p:cNvSpPr txBox="1">
            <a:spLocks/>
          </p:cNvSpPr>
          <p:nvPr/>
        </p:nvSpPr>
        <p:spPr>
          <a:xfrm>
            <a:off x="719406" y="1018097"/>
            <a:ext cx="10999118" cy="5087205"/>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Font typeface="Wingdings" panose="05000000000000000000" pitchFamily="2" charset="2"/>
              <a:buChar char="ü"/>
            </a:pPr>
            <a:r>
              <a:rPr lang="tr-TR" sz="2000" b="1" u="sng" dirty="0">
                <a:solidFill>
                  <a:schemeClr val="bg1"/>
                </a:solidFill>
              </a:rPr>
              <a:t>17/04/2017 tarihli Kalite Toplantısında Alınan Kararlar</a:t>
            </a:r>
            <a:endParaRPr lang="tr-TR" sz="2000" dirty="0">
              <a:solidFill>
                <a:schemeClr val="bg1"/>
              </a:solidFill>
            </a:endParaRPr>
          </a:p>
          <a:p>
            <a:pPr marL="342900" indent="-342900">
              <a:buFont typeface="Wingdings" panose="05000000000000000000" pitchFamily="2" charset="2"/>
              <a:buChar char="ü"/>
            </a:pPr>
            <a:r>
              <a:rPr lang="tr-TR" sz="2000" dirty="0">
                <a:solidFill>
                  <a:schemeClr val="bg1"/>
                </a:solidFill>
              </a:rPr>
              <a:t>Stratejik plan hazırlık çalışmalarında hedeflerin somut, ulaşılabilir, anlaşılabilir bir dilde olması</a:t>
            </a:r>
          </a:p>
          <a:p>
            <a:pPr marL="342900" indent="-342900">
              <a:buFont typeface="Wingdings" panose="05000000000000000000" pitchFamily="2" charset="2"/>
              <a:buChar char="ü"/>
            </a:pPr>
            <a:r>
              <a:rPr lang="tr-TR" sz="2000" dirty="0">
                <a:solidFill>
                  <a:schemeClr val="bg1"/>
                </a:solidFill>
              </a:rPr>
              <a:t>Anketlerin (Öğrenci Memnuniyet Anketi, Öğretim Elemanı Değerlendirme Anketi, Personel Memnuniyet Anketi) düzenli bir şekilde yapılması, değerlendirilmesi ve sonuçlandırılması</a:t>
            </a:r>
          </a:p>
          <a:p>
            <a:pPr marL="342900" indent="-342900">
              <a:buFont typeface="Wingdings" panose="05000000000000000000" pitchFamily="2" charset="2"/>
              <a:buChar char="ü"/>
            </a:pPr>
            <a:r>
              <a:rPr lang="tr-TR" sz="2000" dirty="0">
                <a:solidFill>
                  <a:schemeClr val="bg1"/>
                </a:solidFill>
              </a:rPr>
              <a:t>Oryantasyon çalışmalarının düzenli yapılıp yapılmadığı hakkında birimlerden sağlıklı bilgi alınması veya çalışmaların toplu bir şekilde konferans salonunda yapılması</a:t>
            </a:r>
          </a:p>
          <a:p>
            <a:pPr marL="342900" indent="-342900">
              <a:buFont typeface="Wingdings" panose="05000000000000000000" pitchFamily="2" charset="2"/>
              <a:buChar char="ü"/>
            </a:pPr>
            <a:r>
              <a:rPr lang="tr-TR" sz="2000" dirty="0">
                <a:solidFill>
                  <a:schemeClr val="bg1"/>
                </a:solidFill>
              </a:rPr>
              <a:t>Kalite çalışmalarını daha aktif hale getirmek ve kurulun rektör başkanlığında yılda 2 kez toplanması</a:t>
            </a:r>
          </a:p>
          <a:p>
            <a:pPr marL="342900" indent="-342900">
              <a:buFont typeface="Wingdings" panose="05000000000000000000" pitchFamily="2" charset="2"/>
              <a:buChar char="ü"/>
            </a:pPr>
            <a:r>
              <a:rPr lang="tr-TR" sz="2000" dirty="0">
                <a:solidFill>
                  <a:schemeClr val="bg1"/>
                </a:solidFill>
              </a:rPr>
              <a:t>Üniversitemizde Kalite yönetimi ile ilgili seminer vermek</a:t>
            </a:r>
          </a:p>
          <a:p>
            <a:pPr marL="342900" indent="-342900">
              <a:buFont typeface="Wingdings" panose="05000000000000000000" pitchFamily="2" charset="2"/>
              <a:buChar char="ü"/>
            </a:pPr>
            <a:r>
              <a:rPr lang="tr-TR" sz="2000" dirty="0">
                <a:solidFill>
                  <a:schemeClr val="bg1"/>
                </a:solidFill>
              </a:rPr>
              <a:t>Mezun takip sistemi daha aktif nasıl çalıştırılabilir konusu tartışıldı. Web sayfası sorumlusu atanması tavsiye edildi.</a:t>
            </a:r>
          </a:p>
          <a:p>
            <a:pPr marL="342900" indent="-342900">
              <a:buFont typeface="Wingdings" panose="05000000000000000000" pitchFamily="2" charset="2"/>
              <a:buChar char="ü"/>
            </a:pPr>
            <a:r>
              <a:rPr lang="tr-TR" sz="2000" dirty="0">
                <a:solidFill>
                  <a:schemeClr val="bg1"/>
                </a:solidFill>
              </a:rPr>
              <a:t>Öğrencilere psikolojik danışmanlık hizmetinin verilmesi için bir ofis açılması önerildi.</a:t>
            </a:r>
          </a:p>
          <a:p>
            <a:pPr marL="342900" indent="-342900">
              <a:buFont typeface="Wingdings" panose="05000000000000000000" pitchFamily="2" charset="2"/>
              <a:buChar char="ü"/>
            </a:pPr>
            <a:endParaRPr lang="tr-TR" sz="2000" dirty="0">
              <a:solidFill>
                <a:schemeClr val="bg1"/>
              </a:solidFill>
            </a:endParaRPr>
          </a:p>
        </p:txBody>
      </p:sp>
    </p:spTree>
    <p:extLst>
      <p:ext uri="{BB962C8B-B14F-4D97-AF65-F5344CB8AC3E}">
        <p14:creationId xmlns:p14="http://schemas.microsoft.com/office/powerpoint/2010/main" val="414377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Başlık"/>
          <p:cNvSpPr>
            <a:spLocks noGrp="1"/>
          </p:cNvSpPr>
          <p:nvPr>
            <p:ph type="title"/>
          </p:nvPr>
        </p:nvSpPr>
        <p:spPr>
          <a:xfrm>
            <a:off x="362315" y="211571"/>
            <a:ext cx="9139494" cy="1385455"/>
          </a:xfrm>
        </p:spPr>
        <p:txBody>
          <a:bodyPr>
            <a:normAutofit/>
          </a:bodyPr>
          <a:lstStyle/>
          <a:p>
            <a:r>
              <a:rPr lang="tr-TR" altLang="tr-TR" sz="3200" b="1" dirty="0"/>
              <a:t>Mürettebat farklı yönlere kürek çekiyorsa, kaptanın limanı görmesi hiçbir ise yaramaz.</a:t>
            </a:r>
            <a:br>
              <a:rPr lang="tr-TR" altLang="tr-TR" sz="3200" b="1" dirty="0"/>
            </a:br>
            <a:r>
              <a:rPr lang="tr-TR" altLang="tr-TR" sz="2000" b="1" dirty="0"/>
              <a:t>John Q. Adams</a:t>
            </a:r>
          </a:p>
        </p:txBody>
      </p:sp>
      <p:sp>
        <p:nvSpPr>
          <p:cNvPr id="1028" name="2 İçerik Yer Tutucusu"/>
          <p:cNvSpPr>
            <a:spLocks noGrp="1"/>
          </p:cNvSpPr>
          <p:nvPr>
            <p:ph idx="1"/>
          </p:nvPr>
        </p:nvSpPr>
        <p:spPr/>
        <p:txBody>
          <a:bodyPr/>
          <a:lstStyle/>
          <a:p>
            <a:pPr>
              <a:buFont typeface="Arial" panose="020B0604020202020204" pitchFamily="34" charset="0"/>
              <a:buNone/>
            </a:pPr>
            <a:r>
              <a:rPr lang="tr-TR" altLang="tr-TR" dirty="0"/>
              <a:t>.</a:t>
            </a:r>
          </a:p>
        </p:txBody>
      </p:sp>
      <p:sp>
        <p:nvSpPr>
          <p:cNvPr id="5" name="4 Slayt Numarası Yer Tutucusu"/>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7DDDAB-CCA6-4614-B2AA-5B8AC4F69F2C}" type="slidenum">
              <a:rPr kumimoji="0" lang="tr-TR"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tr-TR"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graphicFrame>
        <p:nvGraphicFramePr>
          <p:cNvPr id="1026" name="Object 2"/>
          <p:cNvGraphicFramePr>
            <a:graphicFrameLocks noChangeAspect="1"/>
          </p:cNvGraphicFramePr>
          <p:nvPr/>
        </p:nvGraphicFramePr>
        <p:xfrm>
          <a:off x="3429209" y="1292226"/>
          <a:ext cx="4535487" cy="5260975"/>
        </p:xfrm>
        <a:graphic>
          <a:graphicData uri="http://schemas.openxmlformats.org/presentationml/2006/ole">
            <mc:AlternateContent xmlns:mc="http://schemas.openxmlformats.org/markup-compatibility/2006">
              <mc:Choice xmlns:v="urn:schemas-microsoft-com:vml" Requires="v">
                <p:oleObj spid="_x0000_s1035" name="Sunu" r:id="rId3" imgW="4570530" imgH="3427618" progId="PowerPoint.Show.8">
                  <p:embed/>
                </p:oleObj>
              </mc:Choice>
              <mc:Fallback>
                <p:oleObj name="Sunu" r:id="rId3" imgW="4570530" imgH="3427618" progId="PowerPoint.Show.8">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209" y="1292226"/>
                        <a:ext cx="4535487"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5993992"/>
      </p:ext>
    </p:extLst>
  </p:cSld>
  <p:clrMapOvr>
    <a:masterClrMapping/>
  </p:clrMapOvr>
  <p:transition spd="med">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6EC729-98A5-4F9A-865D-BAC1A232DFC2}"/>
              </a:ext>
            </a:extLst>
          </p:cNvPr>
          <p:cNvSpPr>
            <a:spLocks noGrp="1"/>
          </p:cNvSpPr>
          <p:nvPr>
            <p:ph type="ctrTitle"/>
          </p:nvPr>
        </p:nvSpPr>
        <p:spPr>
          <a:xfrm>
            <a:off x="2222400" y="2087443"/>
            <a:ext cx="7747200" cy="1546398"/>
          </a:xfrm>
        </p:spPr>
        <p:txBody>
          <a:bodyPr/>
          <a:lstStyle/>
          <a:p>
            <a:pPr algn="ctr"/>
            <a:r>
              <a:rPr lang="tr-TR" dirty="0">
                <a:solidFill>
                  <a:srgbClr val="92BAC2"/>
                </a:solidFill>
              </a:rPr>
              <a:t>TEŞEKKÜRLER</a:t>
            </a:r>
          </a:p>
        </p:txBody>
      </p:sp>
      <p:pic>
        <p:nvPicPr>
          <p:cNvPr id="3" name="Resim 2">
            <a:extLst>
              <a:ext uri="{FF2B5EF4-FFF2-40B4-BE49-F238E27FC236}">
                <a16:creationId xmlns:a16="http://schemas.microsoft.com/office/drawing/2014/main" id="{00101114-587A-476E-8A6A-D93305CBCC0D}"/>
              </a:ext>
            </a:extLst>
          </p:cNvPr>
          <p:cNvPicPr>
            <a:picLocks noChangeAspect="1"/>
          </p:cNvPicPr>
          <p:nvPr/>
        </p:nvPicPr>
        <p:blipFill>
          <a:blip r:embed="rId2"/>
          <a:stretch>
            <a:fillRect/>
          </a:stretch>
        </p:blipFill>
        <p:spPr>
          <a:xfrm>
            <a:off x="0" y="5775477"/>
            <a:ext cx="1431480" cy="1082523"/>
          </a:xfrm>
          <a:prstGeom prst="rect">
            <a:avLst/>
          </a:prstGeom>
        </p:spPr>
      </p:pic>
      <p:pic>
        <p:nvPicPr>
          <p:cNvPr id="4" name="Resim 3">
            <a:extLst>
              <a:ext uri="{FF2B5EF4-FFF2-40B4-BE49-F238E27FC236}">
                <a16:creationId xmlns:a16="http://schemas.microsoft.com/office/drawing/2014/main" id="{6075EA22-EC40-4C13-A0E3-9EE61B6FE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0346" y="5782623"/>
            <a:ext cx="1082523" cy="1082523"/>
          </a:xfrm>
          <a:prstGeom prst="rect">
            <a:avLst/>
          </a:prstGeom>
        </p:spPr>
      </p:pic>
      <p:sp>
        <p:nvSpPr>
          <p:cNvPr id="5" name="Metin kutusu 4">
            <a:extLst>
              <a:ext uri="{FF2B5EF4-FFF2-40B4-BE49-F238E27FC236}">
                <a16:creationId xmlns:a16="http://schemas.microsoft.com/office/drawing/2014/main" id="{00335F51-2F90-4F45-9A87-4CCA02E740B0}"/>
              </a:ext>
            </a:extLst>
          </p:cNvPr>
          <p:cNvSpPr txBox="1"/>
          <p:nvPr/>
        </p:nvSpPr>
        <p:spPr>
          <a:xfrm>
            <a:off x="4752523" y="3930315"/>
            <a:ext cx="2686954" cy="1240853"/>
          </a:xfrm>
          <a:prstGeom prst="rect">
            <a:avLst/>
          </a:prstGeom>
          <a:noFill/>
        </p:spPr>
        <p:txBody>
          <a:bodyPr wrap="none" rtlCol="0">
            <a:spAutoFit/>
          </a:bodyPr>
          <a:lstStyle/>
          <a:p>
            <a:r>
              <a:rPr lang="tr-TR" dirty="0">
                <a:solidFill>
                  <a:schemeClr val="bg1"/>
                </a:solidFill>
                <a:hlinkClick r:id="rId4">
                  <a:extLst>
                    <a:ext uri="{A12FA001-AC4F-418D-AE19-62706E023703}">
                      <ahyp:hlinkClr xmlns:ahyp="http://schemas.microsoft.com/office/drawing/2018/hyperlinkcolor" val="tx"/>
                    </a:ext>
                  </a:extLst>
                </a:hlinkClick>
              </a:rPr>
              <a:t>www.karabuk.edu.tr</a:t>
            </a:r>
            <a:endParaRPr lang="tr-TR" dirty="0">
              <a:solidFill>
                <a:schemeClr val="bg1"/>
              </a:solidFill>
            </a:endParaRPr>
          </a:p>
          <a:p>
            <a:r>
              <a:rPr lang="tr-TR" dirty="0">
                <a:solidFill>
                  <a:schemeClr val="bg1"/>
                </a:solidFill>
              </a:rPr>
              <a:t>Tel:  +4440478</a:t>
            </a:r>
          </a:p>
          <a:p>
            <a:r>
              <a:rPr lang="tr-TR" dirty="0" err="1">
                <a:solidFill>
                  <a:schemeClr val="bg1"/>
                </a:solidFill>
              </a:rPr>
              <a:t>Fax</a:t>
            </a:r>
            <a:r>
              <a:rPr lang="tr-TR" dirty="0">
                <a:solidFill>
                  <a:schemeClr val="bg1"/>
                </a:solidFill>
              </a:rPr>
              <a:t>: +903704187880</a:t>
            </a:r>
          </a:p>
          <a:p>
            <a:r>
              <a:rPr lang="tr-TR" dirty="0">
                <a:solidFill>
                  <a:schemeClr val="bg1"/>
                </a:solidFill>
              </a:rPr>
              <a:t>iletişim@karabuk.edu.tr</a:t>
            </a:r>
            <a:endParaRPr lang="en-US" dirty="0">
              <a:solidFill>
                <a:schemeClr val="bg1"/>
              </a:solidFill>
            </a:endParaRPr>
          </a:p>
        </p:txBody>
      </p:sp>
    </p:spTree>
    <p:extLst>
      <p:ext uri="{BB962C8B-B14F-4D97-AF65-F5344CB8AC3E}">
        <p14:creationId xmlns:p14="http://schemas.microsoft.com/office/powerpoint/2010/main" val="2545096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31000">
              <a:srgbClr val="94BF6E"/>
            </a:gs>
            <a:gs pos="100000">
              <a:schemeClr val="accent1">
                <a:shade val="50000"/>
                <a:hueOff val="0"/>
                <a:satOff val="0"/>
                <a:lumOff val="0"/>
                <a:alphaOff val="0"/>
                <a:tint val="50000"/>
                <a:shade val="100000"/>
                <a:satMod val="350000"/>
              </a:schemeClr>
            </a:gs>
          </a:gsLst>
          <a:lin ang="16200000" scaled="0"/>
        </a:gradFill>
        <a:effectLst/>
      </p:bgPr>
    </p:bg>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4547938" y="3838334"/>
            <a:ext cx="7644063" cy="1546399"/>
          </a:xfrm>
          <a:prstGeom prst="rect">
            <a:avLst/>
          </a:prstGeom>
        </p:spPr>
        <p:txBody>
          <a:bodyPr lIns="121900" tIns="121900" rIns="121900" bIns="121900" anchor="b" anchorCtr="0">
            <a:noAutofit/>
          </a:bodyPr>
          <a:lstStyle/>
          <a:p>
            <a:pPr algn="ctr"/>
            <a:r>
              <a:rPr lang="en-GB" dirty="0"/>
              <a:t>A</a:t>
            </a:r>
            <a:r>
              <a:rPr lang="tr-TR" dirty="0"/>
              <a:t>k</a:t>
            </a:r>
            <a:r>
              <a:rPr lang="en-GB" dirty="0" err="1"/>
              <a:t>ademi</a:t>
            </a:r>
            <a:r>
              <a:rPr lang="tr-TR" dirty="0"/>
              <a:t>k Birimler</a:t>
            </a:r>
            <a:endParaRPr lang="en" dirty="0"/>
          </a:p>
        </p:txBody>
      </p:sp>
      <p:sp>
        <p:nvSpPr>
          <p:cNvPr id="135" name="Shape 135"/>
          <p:cNvSpPr txBox="1">
            <a:spLocks noGrp="1"/>
          </p:cNvSpPr>
          <p:nvPr>
            <p:ph type="subTitle" idx="1"/>
          </p:nvPr>
        </p:nvSpPr>
        <p:spPr>
          <a:xfrm>
            <a:off x="4628400" y="5310734"/>
            <a:ext cx="7563600" cy="1046399"/>
          </a:xfrm>
          <a:prstGeom prst="rect">
            <a:avLst/>
          </a:prstGeom>
        </p:spPr>
        <p:txBody>
          <a:bodyPr lIns="121900" tIns="121900" rIns="121900" bIns="121900" anchor="t" anchorCtr="0">
            <a:noAutofit/>
          </a:bodyPr>
          <a:lstStyle/>
          <a:p>
            <a:pPr lvl="0" algn="ctr"/>
            <a:r>
              <a:rPr lang="tr-TR" sz="2133" dirty="0">
                <a:solidFill>
                  <a:schemeClr val="accent4">
                    <a:lumMod val="50000"/>
                  </a:schemeClr>
                </a:solidFill>
                <a:latin typeface="Roboto Slab" panose="020B0604020202020204" charset="0"/>
                <a:ea typeface="Roboto Slab" panose="020B0604020202020204" charset="0"/>
              </a:rPr>
              <a:t>15</a:t>
            </a:r>
            <a:r>
              <a:rPr lang="tr-TR" sz="1867" b="0" dirty="0">
                <a:solidFill>
                  <a:schemeClr val="accent4">
                    <a:lumMod val="75000"/>
                  </a:schemeClr>
                </a:solidFill>
                <a:latin typeface="Roboto Slab" panose="020B0604020202020204" charset="0"/>
                <a:ea typeface="Roboto Slab" panose="020B0604020202020204" charset="0"/>
              </a:rPr>
              <a:t> </a:t>
            </a:r>
            <a:r>
              <a:rPr lang="en-GB" sz="1867" b="0" dirty="0">
                <a:solidFill>
                  <a:schemeClr val="bg1"/>
                </a:solidFill>
                <a:latin typeface="Roboto Slab" panose="020B0604020202020204" charset="0"/>
                <a:ea typeface="Roboto Slab" panose="020B0604020202020204" charset="0"/>
              </a:rPr>
              <a:t>F</a:t>
            </a:r>
            <a:r>
              <a:rPr lang="tr-TR" sz="1867" b="0" dirty="0" err="1">
                <a:solidFill>
                  <a:schemeClr val="bg1"/>
                </a:solidFill>
                <a:latin typeface="Roboto Slab" panose="020B0604020202020204" charset="0"/>
                <a:ea typeface="Roboto Slab" panose="020B0604020202020204" charset="0"/>
              </a:rPr>
              <a:t>akülte</a:t>
            </a:r>
            <a:r>
              <a:rPr lang="tr-TR" sz="1867" b="0" dirty="0">
                <a:solidFill>
                  <a:schemeClr val="bg1"/>
                </a:solidFill>
                <a:latin typeface="Roboto Slab" panose="020B0604020202020204" charset="0"/>
                <a:ea typeface="Roboto Slab" panose="020B0604020202020204" charset="0"/>
              </a:rPr>
              <a:t>, </a:t>
            </a:r>
            <a:r>
              <a:rPr lang="tr-TR" sz="2133" dirty="0">
                <a:solidFill>
                  <a:schemeClr val="accent4">
                    <a:lumMod val="50000"/>
                  </a:schemeClr>
                </a:solidFill>
                <a:latin typeface="Roboto Slab" panose="020B0604020202020204" charset="0"/>
                <a:ea typeface="Roboto Slab" panose="020B0604020202020204" charset="0"/>
              </a:rPr>
              <a:t>4</a:t>
            </a:r>
            <a:r>
              <a:rPr lang="tr-TR" sz="1867" b="0" dirty="0">
                <a:solidFill>
                  <a:schemeClr val="accent4">
                    <a:lumMod val="75000"/>
                  </a:schemeClr>
                </a:solidFill>
                <a:latin typeface="Roboto Slab" panose="020B0604020202020204" charset="0"/>
                <a:ea typeface="Roboto Slab" panose="020B0604020202020204" charset="0"/>
              </a:rPr>
              <a:t> </a:t>
            </a:r>
            <a:r>
              <a:rPr lang="tr-TR" sz="1867" b="0" dirty="0">
                <a:solidFill>
                  <a:schemeClr val="bg1"/>
                </a:solidFill>
                <a:latin typeface="Roboto Slab" panose="020B0604020202020204" charset="0"/>
                <a:ea typeface="Roboto Slab" panose="020B0604020202020204" charset="0"/>
              </a:rPr>
              <a:t>Enstitü, </a:t>
            </a:r>
            <a:r>
              <a:rPr lang="tr-TR" sz="2133" dirty="0">
                <a:solidFill>
                  <a:schemeClr val="accent4">
                    <a:lumMod val="50000"/>
                  </a:schemeClr>
                </a:solidFill>
                <a:latin typeface="Roboto Slab" panose="020B0604020202020204" charset="0"/>
                <a:ea typeface="Roboto Slab" panose="020B0604020202020204" charset="0"/>
              </a:rPr>
              <a:t>4</a:t>
            </a:r>
            <a:r>
              <a:rPr lang="tr-TR" sz="1867" b="0" dirty="0">
                <a:solidFill>
                  <a:schemeClr val="accent4">
                    <a:lumMod val="75000"/>
                  </a:schemeClr>
                </a:solidFill>
                <a:latin typeface="Roboto Slab" panose="020B0604020202020204" charset="0"/>
                <a:ea typeface="Roboto Slab" panose="020B0604020202020204" charset="0"/>
              </a:rPr>
              <a:t> </a:t>
            </a:r>
            <a:r>
              <a:rPr lang="tr-TR" sz="1867" b="0" dirty="0">
                <a:solidFill>
                  <a:schemeClr val="bg1"/>
                </a:solidFill>
                <a:latin typeface="Roboto Slab" panose="020B0604020202020204" charset="0"/>
                <a:ea typeface="Roboto Slab" panose="020B0604020202020204" charset="0"/>
              </a:rPr>
              <a:t>Yüksek Okul, </a:t>
            </a:r>
          </a:p>
          <a:p>
            <a:pPr lvl="0" algn="ctr"/>
            <a:r>
              <a:rPr lang="tr-TR" sz="2133" dirty="0">
                <a:solidFill>
                  <a:schemeClr val="accent4">
                    <a:lumMod val="50000"/>
                  </a:schemeClr>
                </a:solidFill>
                <a:latin typeface="Roboto Slab" panose="020B0604020202020204" charset="0"/>
                <a:ea typeface="Roboto Slab" panose="020B0604020202020204" charset="0"/>
              </a:rPr>
              <a:t>8</a:t>
            </a:r>
            <a:r>
              <a:rPr lang="tr-TR" b="0" dirty="0">
                <a:solidFill>
                  <a:schemeClr val="accent4">
                    <a:lumMod val="75000"/>
                  </a:schemeClr>
                </a:solidFill>
                <a:latin typeface="Roboto Slab" panose="020B0604020202020204" charset="0"/>
                <a:ea typeface="Roboto Slab" panose="020B0604020202020204" charset="0"/>
              </a:rPr>
              <a:t> </a:t>
            </a:r>
            <a:r>
              <a:rPr lang="tr-TR" sz="1867" b="0" dirty="0">
                <a:solidFill>
                  <a:schemeClr val="bg1"/>
                </a:solidFill>
                <a:latin typeface="Roboto Slab" panose="020B0604020202020204" charset="0"/>
                <a:ea typeface="Roboto Slab" panose="020B0604020202020204" charset="0"/>
              </a:rPr>
              <a:t>Meslek Yüksekokulu </a:t>
            </a:r>
            <a:r>
              <a:rPr lang="tr-TR" sz="2133" dirty="0">
                <a:solidFill>
                  <a:schemeClr val="accent4">
                    <a:lumMod val="50000"/>
                  </a:schemeClr>
                </a:solidFill>
                <a:latin typeface="Roboto Slab" panose="020B0604020202020204" charset="0"/>
                <a:ea typeface="Roboto Slab" panose="020B0604020202020204" charset="0"/>
              </a:rPr>
              <a:t>15</a:t>
            </a:r>
            <a:r>
              <a:rPr lang="tr-TR" sz="1867" b="0" dirty="0">
                <a:solidFill>
                  <a:schemeClr val="accent4">
                    <a:lumMod val="75000"/>
                  </a:schemeClr>
                </a:solidFill>
                <a:latin typeface="Roboto Slab" panose="020B0604020202020204" charset="0"/>
                <a:ea typeface="Roboto Slab" panose="020B0604020202020204" charset="0"/>
              </a:rPr>
              <a:t> </a:t>
            </a:r>
            <a:r>
              <a:rPr lang="tr-TR" sz="1867" b="0" dirty="0">
                <a:solidFill>
                  <a:schemeClr val="bg1"/>
                </a:solidFill>
                <a:latin typeface="Roboto Slab" panose="020B0604020202020204" charset="0"/>
                <a:ea typeface="Roboto Slab" panose="020B0604020202020204" charset="0"/>
              </a:rPr>
              <a:t>Araştırma Merkezi</a:t>
            </a:r>
          </a:p>
        </p:txBody>
      </p:sp>
      <p:sp>
        <p:nvSpPr>
          <p:cNvPr id="136" name="Shape 136"/>
          <p:cNvSpPr txBox="1"/>
          <p:nvPr/>
        </p:nvSpPr>
        <p:spPr>
          <a:xfrm>
            <a:off x="1" y="671134"/>
            <a:ext cx="4628399" cy="5091599"/>
          </a:xfrm>
          <a:prstGeom prst="rect">
            <a:avLst/>
          </a:prstGeom>
          <a:noFill/>
          <a:ln>
            <a:noFill/>
          </a:ln>
        </p:spPr>
        <p:txBody>
          <a:bodyPr lIns="121900" tIns="121900" rIns="121900" bIns="121900" anchor="ctr" anchorCtr="0">
            <a:noAutofit/>
          </a:bodyPr>
          <a:lstStyle/>
          <a:p>
            <a:pPr algn="ctr" defTabSz="1219170"/>
            <a:r>
              <a:rPr lang="en" sz="26666" dirty="0">
                <a:solidFill>
                  <a:srgbClr val="18637B"/>
                </a:solidFill>
                <a:latin typeface="Roboto Slab"/>
                <a:ea typeface="Roboto Slab"/>
                <a:cs typeface="Roboto Slab"/>
                <a:sym typeface="Roboto Slab"/>
              </a:rPr>
              <a:t>1</a:t>
            </a: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299" y="1021333"/>
            <a:ext cx="3225800" cy="3225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p:spPr>
        <p:txBody>
          <a:bodyPr lIns="121900" tIns="121900" rIns="121900" bIns="121900" anchor="ctr" anchorCtr="0">
            <a:noAutofit/>
          </a:bodyPr>
          <a:lstStyle/>
          <a:p>
            <a:r>
              <a:rPr lang="tr-TR" dirty="0"/>
              <a:t>Akademik Birimler</a:t>
            </a:r>
            <a:endParaRPr lang="en" dirty="0"/>
          </a:p>
        </p:txBody>
      </p:sp>
      <p:pic>
        <p:nvPicPr>
          <p:cNvPr id="17" name="Resim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37" y="707634"/>
            <a:ext cx="1302457" cy="1302457"/>
          </a:xfrm>
          <a:prstGeom prst="rect">
            <a:avLst/>
          </a:prstGeom>
        </p:spPr>
      </p:pic>
      <p:graphicFrame>
        <p:nvGraphicFramePr>
          <p:cNvPr id="2" name="Diyagram 1"/>
          <p:cNvGraphicFramePr/>
          <p:nvPr/>
        </p:nvGraphicFramePr>
        <p:xfrm>
          <a:off x="784564" y="2426788"/>
          <a:ext cx="10891523" cy="43078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3456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ctrTitle" idx="4294967295"/>
          </p:nvPr>
        </p:nvSpPr>
        <p:spPr>
          <a:xfrm>
            <a:off x="2482851" y="984252"/>
            <a:ext cx="9709148" cy="1187449"/>
          </a:xfrm>
          <a:prstGeom prst="rect">
            <a:avLst/>
          </a:prstGeom>
        </p:spPr>
        <p:txBody>
          <a:bodyPr lIns="121900" tIns="121900" rIns="121900" bIns="121900" anchor="ctr" anchorCtr="0">
            <a:noAutofit/>
          </a:bodyPr>
          <a:lstStyle/>
          <a:p>
            <a:r>
              <a:rPr lang="tr-TR" sz="8000" dirty="0">
                <a:solidFill>
                  <a:srgbClr val="18637B"/>
                </a:solidFill>
              </a:rPr>
              <a:t>53.140</a:t>
            </a:r>
            <a:r>
              <a:rPr lang="tr-TR" sz="9600" dirty="0">
                <a:solidFill>
                  <a:srgbClr val="18637B"/>
                </a:solidFill>
              </a:rPr>
              <a:t> </a:t>
            </a:r>
            <a:r>
              <a:rPr lang="tr-TR" sz="4267" dirty="0">
                <a:solidFill>
                  <a:srgbClr val="18637B"/>
                </a:solidFill>
              </a:rPr>
              <a:t>Öğrenci</a:t>
            </a:r>
            <a:endParaRPr lang="en" sz="4267" dirty="0">
              <a:solidFill>
                <a:srgbClr val="18637B"/>
              </a:solidFill>
            </a:endParaRPr>
          </a:p>
        </p:txBody>
      </p:sp>
      <p:sp>
        <p:nvSpPr>
          <p:cNvPr id="328" name="Shape 328"/>
          <p:cNvSpPr txBox="1">
            <a:spLocks noGrp="1"/>
          </p:cNvSpPr>
          <p:nvPr>
            <p:ph type="ctrTitle" idx="4294967295"/>
          </p:nvPr>
        </p:nvSpPr>
        <p:spPr>
          <a:xfrm>
            <a:off x="2482852" y="4273551"/>
            <a:ext cx="9709149" cy="1193800"/>
          </a:xfrm>
          <a:prstGeom prst="rect">
            <a:avLst/>
          </a:prstGeom>
        </p:spPr>
        <p:txBody>
          <a:bodyPr lIns="121900" tIns="121900" rIns="121900" bIns="121900" anchor="ctr" anchorCtr="0">
            <a:noAutofit/>
          </a:bodyPr>
          <a:lstStyle/>
          <a:p>
            <a:pPr lvl="0"/>
            <a:r>
              <a:rPr lang="tr-TR" sz="8000" dirty="0">
                <a:solidFill>
                  <a:srgbClr val="165751"/>
                </a:solidFill>
              </a:rPr>
              <a:t>     97</a:t>
            </a:r>
            <a:r>
              <a:rPr lang="en" sz="8000" dirty="0">
                <a:solidFill>
                  <a:srgbClr val="165751"/>
                </a:solidFill>
              </a:rPr>
              <a:t>%</a:t>
            </a:r>
            <a:r>
              <a:rPr lang="tr-TR" sz="6400" dirty="0">
                <a:solidFill>
                  <a:srgbClr val="165751"/>
                </a:solidFill>
              </a:rPr>
              <a:t> </a:t>
            </a:r>
            <a:r>
              <a:rPr lang="tr-TR" sz="3733" dirty="0">
                <a:solidFill>
                  <a:srgbClr val="165751"/>
                </a:solidFill>
              </a:rPr>
              <a:t>Doluluk Oranı</a:t>
            </a:r>
            <a:endParaRPr lang="en" sz="8800" dirty="0">
              <a:solidFill>
                <a:srgbClr val="165751"/>
              </a:solidFill>
            </a:endParaRPr>
          </a:p>
        </p:txBody>
      </p:sp>
      <p:sp>
        <p:nvSpPr>
          <p:cNvPr id="330" name="Shape 330"/>
          <p:cNvSpPr txBox="1">
            <a:spLocks noGrp="1"/>
          </p:cNvSpPr>
          <p:nvPr>
            <p:ph type="ctrTitle" idx="4294967295"/>
          </p:nvPr>
        </p:nvSpPr>
        <p:spPr>
          <a:xfrm>
            <a:off x="2482852" y="2647951"/>
            <a:ext cx="9709149" cy="1149349"/>
          </a:xfrm>
          <a:prstGeom prst="rect">
            <a:avLst/>
          </a:prstGeom>
        </p:spPr>
        <p:txBody>
          <a:bodyPr lIns="121900" tIns="121900" rIns="121900" bIns="121900" anchor="ctr" anchorCtr="0">
            <a:noAutofit/>
          </a:bodyPr>
          <a:lstStyle/>
          <a:p>
            <a:r>
              <a:rPr lang="tr-TR" sz="8000" dirty="0">
                <a:solidFill>
                  <a:srgbClr val="3B8D61"/>
                </a:solidFill>
              </a:rPr>
              <a:t>  6.290 </a:t>
            </a:r>
            <a:r>
              <a:rPr lang="tr-TR" sz="4267" dirty="0">
                <a:solidFill>
                  <a:srgbClr val="3B8D61"/>
                </a:solidFill>
              </a:rPr>
              <a:t>Uluslararası Öğrenci</a:t>
            </a:r>
            <a:endParaRPr lang="en" sz="4267" dirty="0">
              <a:solidFill>
                <a:srgbClr val="3B8D61"/>
              </a:solidFill>
            </a:endParaRPr>
          </a:p>
        </p:txBody>
      </p:sp>
      <p:sp>
        <p:nvSpPr>
          <p:cNvPr id="332" name="Shape 332"/>
          <p:cNvSpPr/>
          <p:nvPr/>
        </p:nvSpPr>
        <p:spPr>
          <a:xfrm>
            <a:off x="901607" y="3052425"/>
            <a:ext cx="706764" cy="745145"/>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9050" cap="rnd" cmpd="sng">
            <a:solidFill>
              <a:srgbClr val="3B8D6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grpSp>
        <p:nvGrpSpPr>
          <p:cNvPr id="336" name="Shape 336"/>
          <p:cNvGrpSpPr/>
          <p:nvPr/>
        </p:nvGrpSpPr>
        <p:grpSpPr>
          <a:xfrm>
            <a:off x="1043657" y="1185719"/>
            <a:ext cx="1089683" cy="790880"/>
            <a:chOff x="4604550" y="3714775"/>
            <a:chExt cx="439625" cy="319075"/>
          </a:xfrm>
          <a:noFill/>
        </p:grpSpPr>
        <p:sp>
          <p:nvSpPr>
            <p:cNvPr id="337" name="Shape 337"/>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grpFill/>
            <a:ln w="19050" cap="rnd" cmpd="sng">
              <a:solidFill>
                <a:schemeClr val="accent4">
                  <a:lumMod val="50000"/>
                </a:schemeClr>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sp>
          <p:nvSpPr>
            <p:cNvPr id="338" name="Shape 338"/>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grpFill/>
            <a:ln w="19050" cap="rnd" cmpd="sng">
              <a:solidFill>
                <a:schemeClr val="accent4">
                  <a:lumMod val="50000"/>
                </a:schemeClr>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grpSp>
      <p:sp>
        <p:nvSpPr>
          <p:cNvPr id="15" name="Shape 332"/>
          <p:cNvSpPr/>
          <p:nvPr/>
        </p:nvSpPr>
        <p:spPr>
          <a:xfrm>
            <a:off x="1448774" y="2819312"/>
            <a:ext cx="706764" cy="745145"/>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9050" cap="rnd" cmpd="sng">
            <a:solidFill>
              <a:srgbClr val="3B8D6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grpSp>
        <p:nvGrpSpPr>
          <p:cNvPr id="16" name="Shape 627"/>
          <p:cNvGrpSpPr/>
          <p:nvPr/>
        </p:nvGrpSpPr>
        <p:grpSpPr>
          <a:xfrm>
            <a:off x="935171" y="4333851"/>
            <a:ext cx="1244672" cy="903316"/>
            <a:chOff x="3932350" y="3714775"/>
            <a:chExt cx="439650" cy="319075"/>
          </a:xfrm>
        </p:grpSpPr>
        <p:sp>
          <p:nvSpPr>
            <p:cNvPr id="17" name="Shape 628"/>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28575" cap="rnd" cmpd="sng">
              <a:solidFill>
                <a:srgbClr val="16575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sp>
          <p:nvSpPr>
            <p:cNvPr id="18" name="Shape 629"/>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28575" cap="rnd" cmpd="sng">
              <a:solidFill>
                <a:srgbClr val="16575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sp>
          <p:nvSpPr>
            <p:cNvPr id="19" name="Shape 630"/>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28575" cap="rnd" cmpd="sng">
              <a:solidFill>
                <a:srgbClr val="16575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sp>
          <p:nvSpPr>
            <p:cNvPr id="20" name="Shape 631"/>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28575" cap="rnd" cmpd="sng">
              <a:solidFill>
                <a:srgbClr val="16575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sp>
          <p:nvSpPr>
            <p:cNvPr id="21" name="Shape 632"/>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28575" cap="rnd" cmpd="sng">
              <a:solidFill>
                <a:srgbClr val="165751"/>
              </a:solidFill>
              <a:prstDash val="solid"/>
              <a:round/>
              <a:headEnd type="none" w="med" len="med"/>
              <a:tailEnd type="none" w="med" len="med"/>
            </a:ln>
          </p:spPr>
          <p:txBody>
            <a:bodyPr lIns="121900" tIns="121900" rIns="121900" bIns="121900" anchor="ctr" anchorCtr="0">
              <a:noAutofit/>
            </a:bodyPr>
            <a:lstStyle/>
            <a:p>
              <a:pPr defTabSz="1219170"/>
              <a:endParaRPr sz="1867" dirty="0"/>
            </a:p>
          </p:txBody>
        </p:sp>
      </p:grpSp>
      <p:pic>
        <p:nvPicPr>
          <p:cNvPr id="22" name="Resim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042" y="5466400"/>
            <a:ext cx="1302457" cy="1302457"/>
          </a:xfrm>
          <a:prstGeom prst="rect">
            <a:avLst/>
          </a:prstGeom>
        </p:spPr>
      </p:pic>
    </p:spTree>
    <p:extLst>
      <p:ext uri="{BB962C8B-B14F-4D97-AF65-F5344CB8AC3E}">
        <p14:creationId xmlns:p14="http://schemas.microsoft.com/office/powerpoint/2010/main" val="462370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3">
            <a:extLst>
              <a:ext uri="{FF2B5EF4-FFF2-40B4-BE49-F238E27FC236}">
                <a16:creationId xmlns:a16="http://schemas.microsoft.com/office/drawing/2014/main" id="{F41DB9C1-3C29-4765-8B2F-4EDD6CE00867}"/>
              </a:ext>
            </a:extLst>
          </p:cNvPr>
          <p:cNvGraphicFramePr>
            <a:graphicFrameLocks/>
          </p:cNvGraphicFramePr>
          <p:nvPr>
            <p:extLst>
              <p:ext uri="{D42A27DB-BD31-4B8C-83A1-F6EECF244321}">
                <p14:modId xmlns:p14="http://schemas.microsoft.com/office/powerpoint/2010/main" val="4112797172"/>
              </p:ext>
            </p:extLst>
          </p:nvPr>
        </p:nvGraphicFramePr>
        <p:xfrm>
          <a:off x="336536" y="140941"/>
          <a:ext cx="8929618" cy="56283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578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6AE9201-379E-4EC9-8FA5-75AC742C5783}"/>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85557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77" y="557045"/>
            <a:ext cx="1302457" cy="1302457"/>
          </a:xfrm>
          <a:prstGeom prst="rect">
            <a:avLst/>
          </a:prstGeom>
        </p:spPr>
      </p:pic>
      <p:sp>
        <p:nvSpPr>
          <p:cNvPr id="2" name="Unvan 1">
            <a:extLst>
              <a:ext uri="{FF2B5EF4-FFF2-40B4-BE49-F238E27FC236}">
                <a16:creationId xmlns:a16="http://schemas.microsoft.com/office/drawing/2014/main" id="{DA944A63-C4D8-4117-BB94-6492A54BC3BB}"/>
              </a:ext>
            </a:extLst>
          </p:cNvPr>
          <p:cNvSpPr>
            <a:spLocks noGrp="1"/>
          </p:cNvSpPr>
          <p:nvPr>
            <p:ph type="title"/>
          </p:nvPr>
        </p:nvSpPr>
        <p:spPr>
          <a:xfrm>
            <a:off x="1528034" y="707633"/>
            <a:ext cx="4567967" cy="1371600"/>
          </a:xfrm>
        </p:spPr>
        <p:txBody>
          <a:bodyPr/>
          <a:lstStyle/>
          <a:p>
            <a:r>
              <a:rPr lang="tr-TR" dirty="0"/>
              <a:t>ERASMUS DEĞİŞİM PROGRAMI</a:t>
            </a:r>
          </a:p>
        </p:txBody>
      </p:sp>
      <p:sp>
        <p:nvSpPr>
          <p:cNvPr id="6" name="Metin Yer Tutucusu 5">
            <a:extLst>
              <a:ext uri="{FF2B5EF4-FFF2-40B4-BE49-F238E27FC236}">
                <a16:creationId xmlns:a16="http://schemas.microsoft.com/office/drawing/2014/main" id="{385C569F-9AD2-44C7-8C9D-0DB08C7178B5}"/>
              </a:ext>
            </a:extLst>
          </p:cNvPr>
          <p:cNvSpPr>
            <a:spLocks noGrp="1"/>
          </p:cNvSpPr>
          <p:nvPr>
            <p:ph type="body" idx="1"/>
          </p:nvPr>
        </p:nvSpPr>
        <p:spPr/>
        <p:txBody>
          <a:bodyPr/>
          <a:lstStyle/>
          <a:p>
            <a:pPr>
              <a:buNone/>
            </a:pPr>
            <a:r>
              <a:rPr lang="tr-TR" sz="2667" b="1" dirty="0">
                <a:latin typeface="Nexa"/>
              </a:rPr>
              <a:t>Karabük Üniversitesi, Avrupa Komisyonu tarafından 2011 yılında Diploma Eki Etiketi ve 2013 yılında Avrupa Kredi Transfer Sistemi Etiketi ile ödüllendirilmiştir.</a:t>
            </a:r>
          </a:p>
        </p:txBody>
      </p:sp>
      <p:sp>
        <p:nvSpPr>
          <p:cNvPr id="4" name="Metin Yer Tutucusu 3">
            <a:extLst>
              <a:ext uri="{FF2B5EF4-FFF2-40B4-BE49-F238E27FC236}">
                <a16:creationId xmlns:a16="http://schemas.microsoft.com/office/drawing/2014/main" id="{0C3E6F60-5EEC-4648-BA67-4586F702CC04}"/>
              </a:ext>
            </a:extLst>
          </p:cNvPr>
          <p:cNvSpPr>
            <a:spLocks noGrp="1"/>
          </p:cNvSpPr>
          <p:nvPr>
            <p:ph type="body" idx="2"/>
          </p:nvPr>
        </p:nvSpPr>
        <p:spPr/>
        <p:txBody>
          <a:bodyPr/>
          <a:lstStyle/>
          <a:p>
            <a:pPr>
              <a:buNone/>
            </a:pPr>
            <a:endParaRPr lang="tr-TR" dirty="0"/>
          </a:p>
        </p:txBody>
      </p:sp>
      <p:sp>
        <p:nvSpPr>
          <p:cNvPr id="5" name="Metin Yer Tutucusu 4">
            <a:extLst>
              <a:ext uri="{FF2B5EF4-FFF2-40B4-BE49-F238E27FC236}">
                <a16:creationId xmlns:a16="http://schemas.microsoft.com/office/drawing/2014/main" id="{99189D18-2D0B-4049-8607-EB07CE9B3D0B}"/>
              </a:ext>
            </a:extLst>
          </p:cNvPr>
          <p:cNvSpPr>
            <a:spLocks noGrp="1"/>
          </p:cNvSpPr>
          <p:nvPr>
            <p:ph type="body" idx="3"/>
          </p:nvPr>
        </p:nvSpPr>
        <p:spPr/>
        <p:txBody>
          <a:bodyPr/>
          <a:lstStyle/>
          <a:p>
            <a:endParaRPr lang="tr-TR" dirty="0"/>
          </a:p>
        </p:txBody>
      </p:sp>
      <p:pic>
        <p:nvPicPr>
          <p:cNvPr id="9" name="Resim 8">
            <a:extLst>
              <a:ext uri="{FF2B5EF4-FFF2-40B4-BE49-F238E27FC236}">
                <a16:creationId xmlns:a16="http://schemas.microsoft.com/office/drawing/2014/main" id="{26FE0032-F0F4-4FE9-BB1B-EB66765D921C}"/>
              </a:ext>
            </a:extLst>
          </p:cNvPr>
          <p:cNvPicPr>
            <a:picLocks noChangeAspect="1"/>
          </p:cNvPicPr>
          <p:nvPr/>
        </p:nvPicPr>
        <p:blipFill>
          <a:blip r:embed="rId4"/>
          <a:stretch>
            <a:fillRect/>
          </a:stretch>
        </p:blipFill>
        <p:spPr>
          <a:xfrm>
            <a:off x="4905849" y="2378901"/>
            <a:ext cx="3213200" cy="4189097"/>
          </a:xfrm>
          <a:prstGeom prst="rect">
            <a:avLst/>
          </a:prstGeom>
        </p:spPr>
      </p:pic>
      <p:pic>
        <p:nvPicPr>
          <p:cNvPr id="11" name="Resim 10">
            <a:extLst>
              <a:ext uri="{FF2B5EF4-FFF2-40B4-BE49-F238E27FC236}">
                <a16:creationId xmlns:a16="http://schemas.microsoft.com/office/drawing/2014/main" id="{65A64768-8025-454B-A327-ECF2AE12F86A}"/>
              </a:ext>
            </a:extLst>
          </p:cNvPr>
          <p:cNvPicPr>
            <a:picLocks noChangeAspect="1"/>
          </p:cNvPicPr>
          <p:nvPr/>
        </p:nvPicPr>
        <p:blipFill>
          <a:blip r:embed="rId5"/>
          <a:stretch>
            <a:fillRect/>
          </a:stretch>
        </p:blipFill>
        <p:spPr>
          <a:xfrm>
            <a:off x="8283665" y="2378900"/>
            <a:ext cx="3213200" cy="4189097"/>
          </a:xfrm>
          <a:prstGeom prst="rect">
            <a:avLst/>
          </a:prstGeom>
        </p:spPr>
      </p:pic>
      <p:pic>
        <p:nvPicPr>
          <p:cNvPr id="12" name="Resim 11">
            <a:extLst>
              <a:ext uri="{FF2B5EF4-FFF2-40B4-BE49-F238E27FC236}">
                <a16:creationId xmlns:a16="http://schemas.microsoft.com/office/drawing/2014/main" id="{4967C410-9E9C-4D95-A8AF-1CCE67A45596}"/>
              </a:ext>
            </a:extLst>
          </p:cNvPr>
          <p:cNvPicPr>
            <a:picLocks noChangeAspect="1"/>
          </p:cNvPicPr>
          <p:nvPr/>
        </p:nvPicPr>
        <p:blipFill>
          <a:blip r:embed="rId6"/>
          <a:stretch>
            <a:fillRect/>
          </a:stretch>
        </p:blipFill>
        <p:spPr>
          <a:xfrm>
            <a:off x="9510371" y="886010"/>
            <a:ext cx="1925180" cy="1014845"/>
          </a:xfrm>
          <a:prstGeom prst="rect">
            <a:avLst/>
          </a:prstGeom>
        </p:spPr>
      </p:pic>
    </p:spTree>
    <p:extLst>
      <p:ext uri="{BB962C8B-B14F-4D97-AF65-F5344CB8AC3E}">
        <p14:creationId xmlns:p14="http://schemas.microsoft.com/office/powerpoint/2010/main" val="1440307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Yeni Sunum 1 [Uyumluluk Modu]" id="{B0839298-9375-4019-9605-361F97F30A59}" vid="{B4AD08EE-1930-4720-9103-A36B80363144}"/>
    </a:ext>
  </a:extLst>
</a:theme>
</file>

<file path=ppt/theme/theme2.xml><?xml version="1.0" encoding="utf-8"?>
<a:theme xmlns:a="http://schemas.openxmlformats.org/drawingml/2006/main" name="1_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Yeni Sunum 1 [Uyumluluk Modu]" id="{B0839298-9375-4019-9605-361F97F30A59}" vid="{B4AD08EE-1930-4720-9103-A36B80363144}"/>
    </a:ext>
  </a:extLst>
</a:theme>
</file>

<file path=ppt/theme/theme3.xml><?xml version="1.0" encoding="utf-8"?>
<a:theme xmlns:a="http://schemas.openxmlformats.org/drawingml/2006/main" name="Yüzeyler">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12236</TotalTime>
  <Words>1591</Words>
  <Application>Microsoft Office PowerPoint</Application>
  <PresentationFormat>Geniş ekran</PresentationFormat>
  <Paragraphs>183</Paragraphs>
  <Slides>32</Slides>
  <Notes>9</Notes>
  <HiddenSlides>0</HiddenSlides>
  <MMClips>0</MMClips>
  <ScaleCrop>false</ScaleCrop>
  <HeadingPairs>
    <vt:vector size="8" baseType="variant">
      <vt:variant>
        <vt:lpstr>Kullanılan Yazı Tipleri</vt:lpstr>
      </vt:variant>
      <vt:variant>
        <vt:i4>13</vt:i4>
      </vt:variant>
      <vt:variant>
        <vt:lpstr>Tema</vt:lpstr>
      </vt:variant>
      <vt:variant>
        <vt:i4>3</vt:i4>
      </vt:variant>
      <vt:variant>
        <vt:lpstr>Eklenmiş OLE Hizmet Programları</vt:lpstr>
      </vt:variant>
      <vt:variant>
        <vt:i4>1</vt:i4>
      </vt:variant>
      <vt:variant>
        <vt:lpstr>Slayt Başlıkları</vt:lpstr>
      </vt:variant>
      <vt:variant>
        <vt:i4>32</vt:i4>
      </vt:variant>
    </vt:vector>
  </HeadingPairs>
  <TitlesOfParts>
    <vt:vector size="49" baseType="lpstr">
      <vt:lpstr>Times New Roman</vt:lpstr>
      <vt:lpstr>Nexa</vt:lpstr>
      <vt:lpstr>Calibri</vt:lpstr>
      <vt:lpstr>Wingdings</vt:lpstr>
      <vt:lpstr>Wingdings 3</vt:lpstr>
      <vt:lpstr>Roboto Condensed</vt:lpstr>
      <vt:lpstr>Nixie One</vt:lpstr>
      <vt:lpstr>Roboto Slab</vt:lpstr>
      <vt:lpstr>Arial</vt:lpstr>
      <vt:lpstr>Trebuchet MS</vt:lpstr>
      <vt:lpstr>Arial</vt:lpstr>
      <vt:lpstr>Impact</vt:lpstr>
      <vt:lpstr>Roboto Condensed Light</vt:lpstr>
      <vt:lpstr>Warwick template</vt:lpstr>
      <vt:lpstr>1_Warwick template</vt:lpstr>
      <vt:lpstr>Yüzeyler</vt:lpstr>
      <vt:lpstr>Sunu</vt:lpstr>
      <vt:lpstr>PowerPoint Sunusu</vt:lpstr>
      <vt:lpstr>PowerPoint Sunusu</vt:lpstr>
      <vt:lpstr>Karabük ile İlgili Genel Bilgiler</vt:lpstr>
      <vt:lpstr>Akademik Birimler</vt:lpstr>
      <vt:lpstr>Akademik Birimler</vt:lpstr>
      <vt:lpstr>53.140 Öğrenci</vt:lpstr>
      <vt:lpstr>PowerPoint Sunusu</vt:lpstr>
      <vt:lpstr>PowerPoint Sunusu</vt:lpstr>
      <vt:lpstr>ERASMUS DEĞİŞİM PROGRAMI</vt:lpstr>
      <vt:lpstr>PowerPoint Sunusu</vt:lpstr>
      <vt:lpstr>PowerPoint Sunusu</vt:lpstr>
      <vt:lpstr>PowerPoint Sunusu</vt:lpstr>
      <vt:lpstr>PowerPoint Sunusu</vt:lpstr>
      <vt:lpstr>PowerPoint Sunusu</vt:lpstr>
      <vt:lpstr>FARABİ DEĞİŞİM PROGRAMI</vt:lpstr>
      <vt:lpstr>PowerPoint Sunusu</vt:lpstr>
      <vt:lpstr>PowerPoint Sunusu</vt:lpstr>
      <vt:lpstr>PowerPoint Sunusu</vt:lpstr>
      <vt:lpstr>PowerPoint Sunusu</vt:lpstr>
      <vt:lpstr>PowerPoint Sunusu</vt:lpstr>
      <vt:lpstr>PowerPoint Sunusu</vt:lpstr>
      <vt:lpstr>KBÜ AR-GE ve Sanayi İş Birliği</vt:lpstr>
      <vt:lpstr>PowerPoint Sunusu</vt:lpstr>
      <vt:lpstr>Karabük Üniversitesi Kalite Komisyonu Faaliyetleri</vt:lpstr>
      <vt:lpstr>PowerPoint Sunusu</vt:lpstr>
      <vt:lpstr>PowerPoint Sunusu</vt:lpstr>
      <vt:lpstr>PowerPoint Sunusu</vt:lpstr>
      <vt:lpstr>PowerPoint Sunusu</vt:lpstr>
      <vt:lpstr>PowerPoint Sunusu</vt:lpstr>
      <vt:lpstr>PowerPoint Sunusu</vt:lpstr>
      <vt:lpstr>Mürettebat farklı yönlere kürek çekiyorsa, kaptanın limanı görmesi hiçbir ise yaramaz. John Q. Adams</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Basın Bilgilendirme Toplantısı  20 Şubat 2016</dc:title>
  <dc:creator>Abdurrahim TOPAL</dc:creator>
  <cp:lastModifiedBy>Mustafa YAŞAR</cp:lastModifiedBy>
  <cp:revision>549</cp:revision>
  <cp:lastPrinted>2016-10-25T06:26:28Z</cp:lastPrinted>
  <dcterms:created xsi:type="dcterms:W3CDTF">2016-02-15T23:59:05Z</dcterms:created>
  <dcterms:modified xsi:type="dcterms:W3CDTF">2019-06-11T07:12:05Z</dcterms:modified>
</cp:coreProperties>
</file>